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9" r:id="rId2"/>
    <p:sldId id="310" r:id="rId3"/>
    <p:sldId id="311" r:id="rId4"/>
    <p:sldId id="263" r:id="rId5"/>
    <p:sldId id="288" r:id="rId6"/>
    <p:sldId id="314" r:id="rId7"/>
    <p:sldId id="289" r:id="rId8"/>
    <p:sldId id="290" r:id="rId9"/>
    <p:sldId id="312" r:id="rId10"/>
    <p:sldId id="291" r:id="rId11"/>
    <p:sldId id="307" r:id="rId12"/>
    <p:sldId id="313" r:id="rId13"/>
    <p:sldId id="315" r:id="rId14"/>
    <p:sldId id="308" r:id="rId15"/>
    <p:sldId id="265" r:id="rId16"/>
    <p:sldId id="292" r:id="rId17"/>
    <p:sldId id="294" r:id="rId18"/>
    <p:sldId id="293" r:id="rId19"/>
    <p:sldId id="295" r:id="rId20"/>
    <p:sldId id="296" r:id="rId21"/>
    <p:sldId id="266" r:id="rId22"/>
    <p:sldId id="303" r:id="rId23"/>
    <p:sldId id="31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0000"/>
    <a:srgbClr val="D7D200"/>
    <a:srgbClr val="00F2A1"/>
    <a:srgbClr val="FFE7E7"/>
    <a:srgbClr val="00FA7D"/>
    <a:srgbClr val="FFFFFF"/>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454" autoAdjust="0"/>
    <p:restoredTop sz="95805" autoAdjust="0"/>
  </p:normalViewPr>
  <p:slideViewPr>
    <p:cSldViewPr snapToGrid="0">
      <p:cViewPr varScale="1">
        <p:scale>
          <a:sx n="86" d="100"/>
          <a:sy n="86" d="100"/>
        </p:scale>
        <p:origin x="266"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0.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04AE4E8-C134-4BD5-941C-FB9BFAF6A093}" type="datetimeFigureOut">
              <a:rPr lang="en-GB" smtClean="0"/>
              <a:t>29/06/2026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122BA6F-5C5E-4868-B7D0-7E64BBDB7D3A}" type="slidenum">
              <a:rPr lang="en-GB" smtClean="0"/>
              <a:t>‹#›</a:t>
            </a:fld>
            <a:endParaRPr lang="en-GB"/>
          </a:p>
        </p:txBody>
      </p:sp>
    </p:spTree>
    <p:extLst>
      <p:ext uri="{BB962C8B-B14F-4D97-AF65-F5344CB8AC3E}">
        <p14:creationId xmlns:p14="http://schemas.microsoft.com/office/powerpoint/2010/main" val="2209984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04AE4E8-C134-4BD5-941C-FB9BFAF6A093}" type="datetimeFigureOut">
              <a:rPr lang="en-GB" smtClean="0"/>
              <a:t>29/06/2026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122BA6F-5C5E-4868-B7D0-7E64BBDB7D3A}" type="slidenum">
              <a:rPr lang="en-GB" smtClean="0"/>
              <a:t>‹#›</a:t>
            </a:fld>
            <a:endParaRPr lang="en-GB"/>
          </a:p>
        </p:txBody>
      </p:sp>
    </p:spTree>
    <p:extLst>
      <p:ext uri="{BB962C8B-B14F-4D97-AF65-F5344CB8AC3E}">
        <p14:creationId xmlns:p14="http://schemas.microsoft.com/office/powerpoint/2010/main" val="2649484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04AE4E8-C134-4BD5-941C-FB9BFAF6A093}" type="datetimeFigureOut">
              <a:rPr lang="en-GB" smtClean="0"/>
              <a:t>29/06/2026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122BA6F-5C5E-4868-B7D0-7E64BBDB7D3A}" type="slidenum">
              <a:rPr lang="en-GB" smtClean="0"/>
              <a:t>‹#›</a:t>
            </a:fld>
            <a:endParaRPr lang="en-GB"/>
          </a:p>
        </p:txBody>
      </p:sp>
    </p:spTree>
    <p:extLst>
      <p:ext uri="{BB962C8B-B14F-4D97-AF65-F5344CB8AC3E}">
        <p14:creationId xmlns:p14="http://schemas.microsoft.com/office/powerpoint/2010/main" val="3189227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822507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04AE4E8-C134-4BD5-941C-FB9BFAF6A093}" type="datetimeFigureOut">
              <a:rPr lang="en-GB" smtClean="0"/>
              <a:t>29/06/2026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122BA6F-5C5E-4868-B7D0-7E64BBDB7D3A}" type="slidenum">
              <a:rPr lang="en-GB" smtClean="0"/>
              <a:t>‹#›</a:t>
            </a:fld>
            <a:endParaRPr lang="en-GB"/>
          </a:p>
        </p:txBody>
      </p:sp>
    </p:spTree>
    <p:extLst>
      <p:ext uri="{BB962C8B-B14F-4D97-AF65-F5344CB8AC3E}">
        <p14:creationId xmlns:p14="http://schemas.microsoft.com/office/powerpoint/2010/main" val="3053690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04AE4E8-C134-4BD5-941C-FB9BFAF6A093}" type="datetimeFigureOut">
              <a:rPr lang="en-GB" smtClean="0"/>
              <a:t>29/06/2026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122BA6F-5C5E-4868-B7D0-7E64BBDB7D3A}" type="slidenum">
              <a:rPr lang="en-GB" smtClean="0"/>
              <a:t>‹#›</a:t>
            </a:fld>
            <a:endParaRPr lang="en-GB"/>
          </a:p>
        </p:txBody>
      </p:sp>
    </p:spTree>
    <p:extLst>
      <p:ext uri="{BB962C8B-B14F-4D97-AF65-F5344CB8AC3E}">
        <p14:creationId xmlns:p14="http://schemas.microsoft.com/office/powerpoint/2010/main" val="1653219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04AE4E8-C134-4BD5-941C-FB9BFAF6A093}" type="datetimeFigureOut">
              <a:rPr lang="en-GB" smtClean="0"/>
              <a:t>29/06/2026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122BA6F-5C5E-4868-B7D0-7E64BBDB7D3A}" type="slidenum">
              <a:rPr lang="en-GB" smtClean="0"/>
              <a:t>‹#›</a:t>
            </a:fld>
            <a:endParaRPr lang="en-GB"/>
          </a:p>
        </p:txBody>
      </p:sp>
    </p:spTree>
    <p:extLst>
      <p:ext uri="{BB962C8B-B14F-4D97-AF65-F5344CB8AC3E}">
        <p14:creationId xmlns:p14="http://schemas.microsoft.com/office/powerpoint/2010/main" val="4079896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04AE4E8-C134-4BD5-941C-FB9BFAF6A093}" type="datetimeFigureOut">
              <a:rPr lang="en-GB" smtClean="0"/>
              <a:t>29/06/2026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122BA6F-5C5E-4868-B7D0-7E64BBDB7D3A}" type="slidenum">
              <a:rPr lang="en-GB" smtClean="0"/>
              <a:t>‹#›</a:t>
            </a:fld>
            <a:endParaRPr lang="en-GB"/>
          </a:p>
        </p:txBody>
      </p:sp>
    </p:spTree>
    <p:extLst>
      <p:ext uri="{BB962C8B-B14F-4D97-AF65-F5344CB8AC3E}">
        <p14:creationId xmlns:p14="http://schemas.microsoft.com/office/powerpoint/2010/main" val="1252485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04AE4E8-C134-4BD5-941C-FB9BFAF6A093}" type="datetimeFigureOut">
              <a:rPr lang="en-GB" smtClean="0"/>
              <a:t>29/06/2026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122BA6F-5C5E-4868-B7D0-7E64BBDB7D3A}" type="slidenum">
              <a:rPr lang="en-GB" smtClean="0"/>
              <a:t>‹#›</a:t>
            </a:fld>
            <a:endParaRPr lang="en-GB"/>
          </a:p>
        </p:txBody>
      </p:sp>
    </p:spTree>
    <p:extLst>
      <p:ext uri="{BB962C8B-B14F-4D97-AF65-F5344CB8AC3E}">
        <p14:creationId xmlns:p14="http://schemas.microsoft.com/office/powerpoint/2010/main" val="3081331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4AE4E8-C134-4BD5-941C-FB9BFAF6A093}" type="datetimeFigureOut">
              <a:rPr lang="en-GB" smtClean="0"/>
              <a:t>29/06/2026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122BA6F-5C5E-4868-B7D0-7E64BBDB7D3A}" type="slidenum">
              <a:rPr lang="en-GB" smtClean="0"/>
              <a:t>‹#›</a:t>
            </a:fld>
            <a:endParaRPr lang="en-GB"/>
          </a:p>
        </p:txBody>
      </p:sp>
    </p:spTree>
    <p:extLst>
      <p:ext uri="{BB962C8B-B14F-4D97-AF65-F5344CB8AC3E}">
        <p14:creationId xmlns:p14="http://schemas.microsoft.com/office/powerpoint/2010/main" val="3407504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04AE4E8-C134-4BD5-941C-FB9BFAF6A093}" type="datetimeFigureOut">
              <a:rPr lang="en-GB" smtClean="0"/>
              <a:t>29/06/2026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122BA6F-5C5E-4868-B7D0-7E64BBDB7D3A}" type="slidenum">
              <a:rPr lang="en-GB" smtClean="0"/>
              <a:t>‹#›</a:t>
            </a:fld>
            <a:endParaRPr lang="en-GB"/>
          </a:p>
        </p:txBody>
      </p:sp>
    </p:spTree>
    <p:extLst>
      <p:ext uri="{BB962C8B-B14F-4D97-AF65-F5344CB8AC3E}">
        <p14:creationId xmlns:p14="http://schemas.microsoft.com/office/powerpoint/2010/main" val="3433404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04AE4E8-C134-4BD5-941C-FB9BFAF6A093}" type="datetimeFigureOut">
              <a:rPr lang="en-GB" smtClean="0"/>
              <a:t>29/06/2026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122BA6F-5C5E-4868-B7D0-7E64BBDB7D3A}" type="slidenum">
              <a:rPr lang="en-GB" smtClean="0"/>
              <a:t>‹#›</a:t>
            </a:fld>
            <a:endParaRPr lang="en-GB"/>
          </a:p>
        </p:txBody>
      </p:sp>
    </p:spTree>
    <p:extLst>
      <p:ext uri="{BB962C8B-B14F-4D97-AF65-F5344CB8AC3E}">
        <p14:creationId xmlns:p14="http://schemas.microsoft.com/office/powerpoint/2010/main" val="3103783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4AE4E8-C134-4BD5-941C-FB9BFAF6A093}" type="datetimeFigureOut">
              <a:rPr lang="en-GB" smtClean="0"/>
              <a:t>29/06/2026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22BA6F-5C5E-4868-B7D0-7E64BBDB7D3A}" type="slidenum">
              <a:rPr lang="en-GB" smtClean="0"/>
              <a:t>‹#›</a:t>
            </a:fld>
            <a:endParaRPr lang="en-GB"/>
          </a:p>
        </p:txBody>
      </p:sp>
    </p:spTree>
    <p:extLst>
      <p:ext uri="{BB962C8B-B14F-4D97-AF65-F5344CB8AC3E}">
        <p14:creationId xmlns:p14="http://schemas.microsoft.com/office/powerpoint/2010/main" val="27019796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oleObject" Target="file:///C:\G&#246;ttingen\W.Link\Daten%20(D)\pdf-Dateien\F&#252;r%20Lehre\ab%20Februar%202022\QH&#228;ufigkeit%20von%206-locus-Genotypen%20in%20Abh%20von%20LD%20etc..docx" TargetMode="External"/><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16.emf"/></Relationships>
</file>

<file path=ppt/slides/_rels/slide17.xml.rels><?xml version="1.0" encoding="UTF-8" standalone="yes"?>
<Relationships xmlns="http://schemas.openxmlformats.org/package/2006/relationships"><Relationship Id="rId3" Type="http://schemas.openxmlformats.org/officeDocument/2006/relationships/oleObject" Target="file:///C:\G&#246;ttingen\W.Link\Daten%20(D)\pdf-Dateien\F&#252;r%20Lehre\ab%20Februar%202022\QH&#228;ufigkeit%20von%206-locus-Genotypen%20in%20Abh%20von%20LD%20etc..docx" TargetMode="External"/><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17.emf"/></Relationships>
</file>

<file path=ppt/slides/_rels/slide18.xml.rels><?xml version="1.0" encoding="UTF-8" standalone="yes"?>
<Relationships xmlns="http://schemas.openxmlformats.org/package/2006/relationships"><Relationship Id="rId3" Type="http://schemas.openxmlformats.org/officeDocument/2006/relationships/oleObject" Target="file:///C:\G&#246;ttingen\W.Link\Daten%20(D)\pdf-Dateien\F&#252;r%20Lehre\ab%20Februar%202022\H&#228;ufigkeit%20von%206-locus-Genotypen%20in%20Abh%20von%20LD%20etc..docx" TargetMode="External"/><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18.emf"/></Relationships>
</file>

<file path=ppt/slides/_rels/slide19.xml.rels><?xml version="1.0" encoding="UTF-8" standalone="yes"?>
<Relationships xmlns="http://schemas.openxmlformats.org/package/2006/relationships"><Relationship Id="rId3" Type="http://schemas.openxmlformats.org/officeDocument/2006/relationships/oleObject" Target="file:///C:\G&#246;ttingen\W.Link\Daten%20(D)\pdf-Dateien\F&#252;r%20Lehre\ab%20Februar%202022\H&#228;ufigkeit%20von%206-locus-Genotypen%20in%20Abh%20von%20LD%20etc..docx" TargetMode="External"/><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19.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oleObject" Target="file:///C:\G&#246;ttingen\W.Link\Daten%20(D)\pdf-Dateien\F&#252;r%20Lehre\ab%20Februar%202022\H&#228;ufigkeit%20von%206-locus-Genotypen%20in%20Abh%20von%20LD%20etc..docx" TargetMode="External"/><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image" Target="../media/image20.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oleObject" Target="file:///C:\G&#246;ttingen\W.Link\Daten%20(D)\pdf-Dateien\F&#252;r%20Lehre\ab%20Februar%202022\LD%20Tabelle%20mit%20Gametenphasen%20Codes.docx" TargetMode="Externa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openxmlformats.org/officeDocument/2006/relationships/oleObject" Target="file:///C:\G&#246;ttingen\W.Link\Daten%20(D)\pdf-Dateien\F&#252;r%20Lehre\ab%20Februar%202022\LD-2%20Tabelle%20mit%20Gametenphasen%20Codes.docx" TargetMode="Externa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5.png"/><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oleObject" Target="file:///C:\G&#246;ttingen\W.Link\Daten%20(D)\pdf-Dateien\F&#252;r%20Lehre\ab%20Februar%202022\LD-3%20Tabelle%20mit%20Gametenphasen%20Codes.docx" TargetMode="External"/><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7.emf"/></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001" y="96000"/>
            <a:ext cx="12035972" cy="220558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hteck 1"/>
          <p:cNvSpPr/>
          <p:nvPr/>
        </p:nvSpPr>
        <p:spPr>
          <a:xfrm>
            <a:off x="5839967" y="171398"/>
            <a:ext cx="6247213" cy="461665"/>
          </a:xfrm>
          <a:prstGeom prst="rect">
            <a:avLst/>
          </a:prstGeom>
          <a:solidFill>
            <a:schemeClr val="bg1"/>
          </a:solidFill>
          <a:effectLst>
            <a:outerShdw blurRad="50800" dist="38100" dir="2700000" algn="tl" rotWithShape="0">
              <a:prstClr val="black">
                <a:alpha val="40000"/>
              </a:prstClr>
            </a:outerShdw>
          </a:effectLst>
        </p:spPr>
        <p:txBody>
          <a:bodyPr wrap="square">
            <a:spAutoFit/>
          </a:bodyPr>
          <a:lstStyle/>
          <a:p>
            <a:r>
              <a:rPr lang="en-GB" sz="2400" dirty="0"/>
              <a:t>https://www.uni-goettingen.de/en/48115.html</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999" y="2404867"/>
            <a:ext cx="12000000" cy="1044039"/>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feld 5"/>
          <p:cNvSpPr txBox="1"/>
          <p:nvPr/>
        </p:nvSpPr>
        <p:spPr>
          <a:xfrm>
            <a:off x="11409830" y="6365558"/>
            <a:ext cx="782172" cy="46166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lgn="ctr"/>
            <a:fld id="{5B255CE3-06F4-4E80-85AD-A0878CDD5C50}" type="slidenum">
              <a:rPr lang="en-US" sz="2400">
                <a:latin typeface="Arial" panose="020B0604020202020204" pitchFamily="34" charset="0"/>
                <a:cs typeface="Arial" panose="020B0604020202020204" pitchFamily="34" charset="0"/>
              </a:rPr>
              <a:pPr algn="ctr"/>
              <a:t>1</a:t>
            </a:fld>
            <a:endParaRPr lang="en-US" sz="2400" dirty="0">
              <a:latin typeface="Arial" panose="020B0604020202020204" pitchFamily="34" charset="0"/>
              <a:cs typeface="Arial" panose="020B0604020202020204" pitchFamily="34" charset="0"/>
            </a:endParaRPr>
          </a:p>
        </p:txBody>
      </p:sp>
      <p:sp>
        <p:nvSpPr>
          <p:cNvPr id="7" name="Textfeld 2"/>
          <p:cNvSpPr txBox="1"/>
          <p:nvPr/>
        </p:nvSpPr>
        <p:spPr>
          <a:xfrm>
            <a:off x="72000" y="5950059"/>
            <a:ext cx="8929538" cy="830997"/>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de-DE" sz="2400" dirty="0">
                <a:latin typeface="Arial" panose="020B0604020202020204" pitchFamily="34" charset="0"/>
                <a:cs typeface="Arial" panose="020B0604020202020204" pitchFamily="34" charset="0"/>
              </a:rPr>
              <a:t>PopGen_Ch-10</a:t>
            </a:r>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Population Genetics; LD Linkage Disequilibrium II</a:t>
            </a:r>
          </a:p>
        </p:txBody>
      </p:sp>
      <p:sp>
        <p:nvSpPr>
          <p:cNvPr id="8" name="TextBox 6">
            <a:extLst>
              <a:ext uri="{FF2B5EF4-FFF2-40B4-BE49-F238E27FC236}">
                <a16:creationId xmlns:a16="http://schemas.microsoft.com/office/drawing/2014/main" id="{05C5BF7B-8EA8-4941-BBB8-3949654FD7FE}"/>
              </a:ext>
            </a:extLst>
          </p:cNvPr>
          <p:cNvSpPr txBox="1"/>
          <p:nvPr/>
        </p:nvSpPr>
        <p:spPr>
          <a:xfrm>
            <a:off x="72000" y="3533111"/>
            <a:ext cx="12019702" cy="1815882"/>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dirty="0">
                <a:solidFill>
                  <a:srgbClr val="3366CC"/>
                </a:solidFill>
                <a:latin typeface="Arial" panose="020B0604020202020204" pitchFamily="34" charset="0"/>
                <a:cs typeface="Arial" panose="020B0604020202020204" pitchFamily="34" charset="0"/>
              </a:rPr>
              <a:t>Unless I explicitly state otherwise, images and cartoons are created using </a:t>
            </a:r>
            <a:r>
              <a:rPr lang="en-GB" sz="1600" dirty="0" err="1">
                <a:solidFill>
                  <a:srgbClr val="3366CC"/>
                </a:solidFill>
                <a:latin typeface="Arial" panose="020B0604020202020204" pitchFamily="34" charset="0"/>
                <a:cs typeface="Arial" panose="020B0604020202020204" pitchFamily="34" charset="0"/>
              </a:rPr>
              <a:t>ChatGPT</a:t>
            </a:r>
            <a:r>
              <a:rPr lang="en-GB" sz="1600" dirty="0">
                <a:solidFill>
                  <a:srgbClr val="3366CC"/>
                </a:solidFill>
                <a:latin typeface="Arial" panose="020B0604020202020204" pitchFamily="34" charset="0"/>
                <a:cs typeface="Arial" panose="020B0604020202020204" pitchFamily="34" charset="0"/>
              </a:rPr>
              <a:t>. </a:t>
            </a:r>
          </a:p>
          <a:p>
            <a:r>
              <a:rPr lang="en-GB" sz="1600" dirty="0">
                <a:latin typeface="Arial" panose="020B0604020202020204" pitchFamily="34" charset="0"/>
                <a:cs typeface="Arial" panose="020B0604020202020204" pitchFamily="34" charset="0"/>
              </a:rPr>
              <a:t>You may use this material free of charge under the terms of the CC BY license. This requires that you provide appropriate attribution to the author: </a:t>
            </a:r>
            <a:r>
              <a:rPr lang="en-GB" sz="1600" b="1" dirty="0">
                <a:latin typeface="Arial" panose="020B0604020202020204" pitchFamily="34" charset="0"/>
                <a:cs typeface="Arial" panose="020B0604020202020204" pitchFamily="34" charset="0"/>
              </a:rPr>
              <a:t>W. Link, University of </a:t>
            </a:r>
            <a:r>
              <a:rPr lang="en-GB" sz="1600" b="1" dirty="0" err="1">
                <a:latin typeface="Arial" panose="020B0604020202020204" pitchFamily="34" charset="0"/>
                <a:cs typeface="Arial" panose="020B0604020202020204" pitchFamily="34" charset="0"/>
              </a:rPr>
              <a:t>Goettingen</a:t>
            </a:r>
            <a:r>
              <a:rPr lang="en-GB" sz="1600" b="1" dirty="0">
                <a:latin typeface="Arial" panose="020B0604020202020204" pitchFamily="34" charset="0"/>
                <a:cs typeface="Arial" panose="020B0604020202020204" pitchFamily="34" charset="0"/>
              </a:rPr>
              <a:t>, Germany</a:t>
            </a:r>
            <a:r>
              <a:rPr lang="en-GB" sz="1600" dirty="0">
                <a:latin typeface="Arial" panose="020B0604020202020204" pitchFamily="34" charset="0"/>
                <a:cs typeface="Arial" panose="020B0604020202020204" pitchFamily="34" charset="0"/>
              </a:rPr>
              <a:t>.</a:t>
            </a:r>
          </a:p>
          <a:p>
            <a:r>
              <a:rPr lang="en-GB" sz="1600" dirty="0">
                <a:latin typeface="Arial" panose="020B0604020202020204" pitchFamily="34" charset="0"/>
                <a:cs typeface="Arial" panose="020B0604020202020204" pitchFamily="34" charset="0"/>
              </a:rPr>
              <a:t>In a few cases, individual images, photographs, or similar material may be subject to a more restrictive Creative Commons license. Where this applies, it is explicitly indicated, and you must comply with the stated license terms for those items.</a:t>
            </a:r>
          </a:p>
          <a:p>
            <a:r>
              <a:rPr lang="en-GB" sz="1600" dirty="0">
                <a:latin typeface="Arial" panose="020B0604020202020204" pitchFamily="34" charset="0"/>
                <a:cs typeface="Arial" panose="020B0604020202020204" pitchFamily="34" charset="0"/>
              </a:rPr>
              <a:t>Please check the license information carefully before reuse. Responsibility for complying with the applicable license terms rests entirely with you.</a:t>
            </a:r>
            <a:endParaRPr lang="en-GB" dirty="0">
              <a:solidFill>
                <a:srgbClr val="3366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52051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9108" y="914400"/>
            <a:ext cx="3722255" cy="5874327"/>
            <a:chOff x="0" y="914400"/>
            <a:chExt cx="3722255" cy="5874327"/>
          </a:xfrm>
        </p:grpSpPr>
        <p:sp>
          <p:nvSpPr>
            <p:cNvPr id="9" name="Rectangle 8"/>
            <p:cNvSpPr/>
            <p:nvPr/>
          </p:nvSpPr>
          <p:spPr>
            <a:xfrm>
              <a:off x="0" y="914400"/>
              <a:ext cx="484909" cy="58743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 name="Picture 1"/>
            <p:cNvPicPr>
              <a:picLocks noChangeAspect="1"/>
            </p:cNvPicPr>
            <p:nvPr/>
          </p:nvPicPr>
          <p:blipFill>
            <a:blip r:embed="rId2"/>
            <a:stretch>
              <a:fillRect/>
            </a:stretch>
          </p:blipFill>
          <p:spPr>
            <a:xfrm>
              <a:off x="50367" y="1260000"/>
              <a:ext cx="3303270" cy="5455920"/>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10" name="Rectangle 9"/>
            <p:cNvSpPr/>
            <p:nvPr/>
          </p:nvSpPr>
          <p:spPr>
            <a:xfrm>
              <a:off x="35741" y="1225843"/>
              <a:ext cx="3330356" cy="797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p:cNvSpPr/>
            <p:nvPr/>
          </p:nvSpPr>
          <p:spPr>
            <a:xfrm>
              <a:off x="3492562" y="1112982"/>
              <a:ext cx="229693" cy="34379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 name="Textfeld 4"/>
          <p:cNvSpPr txBox="1">
            <a:spLocks noChangeArrowheads="1"/>
          </p:cNvSpPr>
          <p:nvPr/>
        </p:nvSpPr>
        <p:spPr bwMode="auto">
          <a:xfrm>
            <a:off x="72326" y="24673"/>
            <a:ext cx="12047349" cy="1200329"/>
          </a:xfrm>
          <a:prstGeom prst="rect">
            <a:avLst/>
          </a:prstGeom>
          <a:solidFill>
            <a:schemeClr val="bg1"/>
          </a:solidFill>
          <a:ln>
            <a:noFill/>
          </a:ln>
          <a:effectLst>
            <a:outerShdw blurRad="50800" dist="38100" dir="2700000" algn="tl" rotWithShape="0">
              <a:prstClr val="black">
                <a:alpha val="40000"/>
              </a:prstClr>
            </a:outerShdw>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GB" sz="2400" dirty="0">
                <a:latin typeface="Arial" panose="020B0604020202020204" pitchFamily="34" charset="0"/>
                <a:cs typeface="Arial" panose="020B0604020202020204" pitchFamily="34" charset="0"/>
              </a:rPr>
              <a:t>181 lines (bred </a:t>
            </a:r>
            <a:r>
              <a:rPr lang="en-GB" sz="2400" i="1" dirty="0">
                <a:latin typeface="Arial" panose="020B0604020202020204" pitchFamily="34" charset="0"/>
                <a:cs typeface="Arial" panose="020B0604020202020204" pitchFamily="34" charset="0"/>
              </a:rPr>
              <a:t>via</a:t>
            </a:r>
            <a:r>
              <a:rPr lang="en-GB" sz="2400" dirty="0">
                <a:latin typeface="Arial" panose="020B0604020202020204" pitchFamily="34" charset="0"/>
                <a:cs typeface="Arial" panose="020B0604020202020204" pitchFamily="34" charset="0"/>
              </a:rPr>
              <a:t> single-seed-descent) from a recombining population - which in turn originated from mixing the </a:t>
            </a:r>
            <a:r>
              <a:rPr lang="en-GB" sz="2400" dirty="0">
                <a:solidFill>
                  <a:srgbClr val="0000FF"/>
                </a:solidFill>
                <a:latin typeface="Arial" panose="020B0604020202020204" pitchFamily="34" charset="0"/>
                <a:cs typeface="Arial" panose="020B0604020202020204" pitchFamily="34" charset="0"/>
              </a:rPr>
              <a:t>11 inbred lines </a:t>
            </a:r>
            <a:r>
              <a:rPr lang="en-GB" sz="2400" dirty="0">
                <a:latin typeface="Arial" panose="020B0604020202020204" pitchFamily="34" charset="0"/>
                <a:cs typeface="Arial" panose="020B0604020202020204" pitchFamily="34" charset="0"/>
              </a:rPr>
              <a:t>that we have just seen.  LD of the 181 lines decayed very much compared to the LD of the </a:t>
            </a:r>
            <a:r>
              <a:rPr lang="en-GB" sz="2400" dirty="0">
                <a:solidFill>
                  <a:srgbClr val="0000FF"/>
                </a:solidFill>
                <a:latin typeface="Arial" panose="020B0604020202020204" pitchFamily="34" charset="0"/>
                <a:cs typeface="Arial" panose="020B0604020202020204" pitchFamily="34" charset="0"/>
              </a:rPr>
              <a:t>11 lines </a:t>
            </a:r>
          </a:p>
        </p:txBody>
      </p:sp>
      <p:sp>
        <p:nvSpPr>
          <p:cNvPr id="5" name="TextBox 4"/>
          <p:cNvSpPr txBox="1"/>
          <p:nvPr/>
        </p:nvSpPr>
        <p:spPr>
          <a:xfrm>
            <a:off x="7336495" y="1305573"/>
            <a:ext cx="4783180" cy="4339650"/>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GB" dirty="0">
                <a:latin typeface="Arial" panose="020B0604020202020204" pitchFamily="34" charset="0"/>
                <a:cs typeface="Arial" panose="020B0604020202020204" pitchFamily="34" charset="0"/>
              </a:rPr>
              <a:t>In this set of recombined inbred lines (RILs; N=181), we find at the first SNP-locus p(C)=</a:t>
            </a:r>
            <a:r>
              <a:rPr lang="en-GB" dirty="0">
                <a:solidFill>
                  <a:srgbClr val="C00000"/>
                </a:solidFill>
                <a:latin typeface="Arial" panose="020B0604020202020204" pitchFamily="34" charset="0"/>
                <a:cs typeface="Arial" panose="020B0604020202020204" pitchFamily="34" charset="0"/>
              </a:rPr>
              <a:t>100</a:t>
            </a:r>
            <a:r>
              <a:rPr lang="en-GB" dirty="0">
                <a:latin typeface="Arial" panose="020B0604020202020204" pitchFamily="34" charset="0"/>
                <a:cs typeface="Arial" panose="020B0604020202020204" pitchFamily="34" charset="0"/>
              </a:rPr>
              <a:t>/181, a slight increase compared to p(C)=5/11. “No Selection no Mutation no Drift no Migration” was not perfectly realized for this locus. </a:t>
            </a:r>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At the second SNP locus, p(C)=</a:t>
            </a:r>
            <a:r>
              <a:rPr lang="en-GB" dirty="0">
                <a:solidFill>
                  <a:srgbClr val="C00000"/>
                </a:solidFill>
                <a:latin typeface="Arial" panose="020B0604020202020204" pitchFamily="34" charset="0"/>
                <a:cs typeface="Arial" panose="020B0604020202020204" pitchFamily="34" charset="0"/>
              </a:rPr>
              <a:t>103</a:t>
            </a:r>
            <a:r>
              <a:rPr lang="en-GB" dirty="0">
                <a:latin typeface="Arial" panose="020B0604020202020204" pitchFamily="34" charset="0"/>
                <a:cs typeface="Arial" panose="020B0604020202020204" pitchFamily="34" charset="0"/>
              </a:rPr>
              <a:t>/181, nearly the same as before (6/11). Quite okay.</a:t>
            </a:r>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r>
              <a:rPr lang="en-GB" dirty="0">
                <a:solidFill>
                  <a:srgbClr val="C00000"/>
                </a:solidFill>
                <a:latin typeface="Arial" panose="020B0604020202020204" pitchFamily="34" charset="0"/>
                <a:cs typeface="Arial" panose="020B0604020202020204" pitchFamily="34" charset="0"/>
              </a:rPr>
              <a:t>If we had LD=0, then for instance </a:t>
            </a:r>
            <a:r>
              <a:rPr lang="en-GB" dirty="0" err="1">
                <a:solidFill>
                  <a:srgbClr val="C00000"/>
                </a:solidFill>
                <a:latin typeface="Arial" panose="020B0604020202020204" pitchFamily="34" charset="0"/>
                <a:cs typeface="Arial" panose="020B0604020202020204" pitchFamily="34" charset="0"/>
              </a:rPr>
              <a:t>homozy-gous</a:t>
            </a:r>
            <a:r>
              <a:rPr lang="en-GB" dirty="0">
                <a:solidFill>
                  <a:srgbClr val="C00000"/>
                </a:solidFill>
                <a:latin typeface="Arial" panose="020B0604020202020204" pitchFamily="34" charset="0"/>
                <a:cs typeface="Arial" panose="020B0604020202020204" pitchFamily="34" charset="0"/>
              </a:rPr>
              <a:t> lines ‘C:C-C:C’ should occur with </a:t>
            </a:r>
            <a:r>
              <a:rPr lang="en-GB" dirty="0">
                <a:latin typeface="Arial" panose="020B0604020202020204" pitchFamily="34" charset="0"/>
                <a:cs typeface="Arial" panose="020B0604020202020204" pitchFamily="34" charset="0"/>
              </a:rPr>
              <a:t>r=</a:t>
            </a:r>
            <a:r>
              <a:rPr lang="en-GB" dirty="0">
                <a:solidFill>
                  <a:srgbClr val="C00000"/>
                </a:solidFill>
                <a:latin typeface="Arial" panose="020B0604020202020204" pitchFamily="34" charset="0"/>
                <a:cs typeface="Arial" panose="020B0604020202020204" pitchFamily="34" charset="0"/>
              </a:rPr>
              <a:t>(100∙103)</a:t>
            </a:r>
            <a:r>
              <a:rPr lang="en-GB" dirty="0">
                <a:latin typeface="Arial" panose="020B0604020202020204" pitchFamily="34" charset="0"/>
                <a:cs typeface="Arial" panose="020B0604020202020204" pitchFamily="34" charset="0"/>
              </a:rPr>
              <a:t>/181²</a:t>
            </a:r>
            <a:r>
              <a:rPr lang="en-GB" dirty="0">
                <a:solidFill>
                  <a:srgbClr val="C00000"/>
                </a:solidFill>
                <a:latin typeface="Arial" panose="020B0604020202020204" pitchFamily="34" charset="0"/>
                <a:cs typeface="Arial" panose="020B0604020202020204" pitchFamily="34" charset="0"/>
              </a:rPr>
              <a:t> ≙ 0.3144%, which is, with N=181, about 57 of the 181 lines. In reality, 62 of the lines showed this results. LD is nearly zero now. D=0.028; R²=r²=0.013.</a:t>
            </a:r>
          </a:p>
        </p:txBody>
      </p:sp>
      <p:grpSp>
        <p:nvGrpSpPr>
          <p:cNvPr id="16" name="Group 15"/>
          <p:cNvGrpSpPr/>
          <p:nvPr/>
        </p:nvGrpSpPr>
        <p:grpSpPr>
          <a:xfrm>
            <a:off x="3114641" y="1840510"/>
            <a:ext cx="4175235" cy="3802121"/>
            <a:chOff x="3114641" y="1259159"/>
            <a:chExt cx="4175235" cy="3802121"/>
          </a:xfrm>
        </p:grpSpPr>
        <p:grpSp>
          <p:nvGrpSpPr>
            <p:cNvPr id="15" name="Group 14"/>
            <p:cNvGrpSpPr/>
            <p:nvPr/>
          </p:nvGrpSpPr>
          <p:grpSpPr>
            <a:xfrm>
              <a:off x="3114641" y="1259159"/>
              <a:ext cx="4175235" cy="3502741"/>
              <a:chOff x="3114641" y="1259159"/>
              <a:chExt cx="4175235" cy="3502741"/>
            </a:xfrm>
          </p:grpSpPr>
          <p:pic>
            <p:nvPicPr>
              <p:cNvPr id="8" name="Picture 7"/>
              <p:cNvPicPr>
                <a:picLocks noChangeAspect="1"/>
              </p:cNvPicPr>
              <p:nvPr/>
            </p:nvPicPr>
            <p:blipFill>
              <a:blip r:embed="rId3"/>
              <a:stretch>
                <a:fillRect/>
              </a:stretch>
            </p:blipFill>
            <p:spPr>
              <a:xfrm>
                <a:off x="3114641" y="1259159"/>
                <a:ext cx="4175235" cy="3502741"/>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7" name="Rectangle 6"/>
              <p:cNvSpPr/>
              <p:nvPr/>
            </p:nvSpPr>
            <p:spPr>
              <a:xfrm>
                <a:off x="3224696" y="4377255"/>
                <a:ext cx="445373" cy="2736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p:cNvSpPr txBox="1"/>
            <p:nvPr/>
          </p:nvSpPr>
          <p:spPr>
            <a:xfrm>
              <a:off x="3114641" y="4691948"/>
              <a:ext cx="4175235" cy="369332"/>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endParaRPr lang="en-GB" dirty="0">
                <a:solidFill>
                  <a:schemeClr val="tx1">
                    <a:lumMod val="50000"/>
                    <a:lumOff val="50000"/>
                  </a:schemeClr>
                </a:solidFill>
                <a:latin typeface="Arial" panose="020B0604020202020204" pitchFamily="34" charset="0"/>
                <a:cs typeface="Arial" panose="020B0604020202020204" pitchFamily="34" charset="0"/>
              </a:endParaRPr>
            </a:p>
          </p:txBody>
        </p:sp>
      </p:grpSp>
      <p:sp>
        <p:nvSpPr>
          <p:cNvPr id="12" name="TextBox 11"/>
          <p:cNvSpPr txBox="1"/>
          <p:nvPr/>
        </p:nvSpPr>
        <p:spPr>
          <a:xfrm>
            <a:off x="3114641" y="5800074"/>
            <a:ext cx="9005034" cy="923330"/>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GB" dirty="0">
                <a:solidFill>
                  <a:schemeClr val="tx1">
                    <a:lumMod val="50000"/>
                    <a:lumOff val="50000"/>
                  </a:schemeClr>
                </a:solidFill>
                <a:latin typeface="Arial" panose="020B0604020202020204" pitchFamily="34" charset="0"/>
                <a:cs typeface="Arial" panose="020B0604020202020204" pitchFamily="34" charset="0"/>
              </a:rPr>
              <a:t>Each in-bred line here stands for one gamete-type. 62 lines </a:t>
            </a:r>
            <a:r>
              <a:rPr lang="en-GB" dirty="0">
                <a:latin typeface="Arial" panose="020B0604020202020204" pitchFamily="34" charset="0"/>
                <a:cs typeface="Arial" panose="020B0604020202020204" pitchFamily="34" charset="0"/>
              </a:rPr>
              <a:t>C:C</a:t>
            </a:r>
            <a:r>
              <a:rPr lang="en-GB" dirty="0">
                <a:solidFill>
                  <a:schemeClr val="tx1">
                    <a:lumMod val="50000"/>
                    <a:lumOff val="50000"/>
                  </a:schemeClr>
                </a:solidFill>
                <a:latin typeface="Arial" panose="020B0604020202020204" pitchFamily="34" charset="0"/>
                <a:cs typeface="Arial" panose="020B0604020202020204" pitchFamily="34" charset="0"/>
              </a:rPr>
              <a:t> &amp; C:C tell us that the array of gametes that could be - randomly - taken from this random set of inbred lines is expected to have 62/181 = 34.25% of gametes of type </a:t>
            </a:r>
            <a:r>
              <a:rPr lang="en-GB" dirty="0">
                <a:latin typeface="Arial" panose="020B0604020202020204" pitchFamily="34" charset="0"/>
                <a:cs typeface="Arial" panose="020B0604020202020204" pitchFamily="34" charset="0"/>
              </a:rPr>
              <a:t>C</a:t>
            </a:r>
            <a:r>
              <a:rPr lang="en-GB" dirty="0">
                <a:solidFill>
                  <a:schemeClr val="tx1">
                    <a:lumMod val="50000"/>
                    <a:lumOff val="50000"/>
                  </a:schemeClr>
                </a:solidFill>
                <a:latin typeface="Arial" panose="020B0604020202020204" pitchFamily="34" charset="0"/>
                <a:cs typeface="Arial" panose="020B0604020202020204" pitchFamily="34" charset="0"/>
              </a:rPr>
              <a:t>-C. </a:t>
            </a:r>
          </a:p>
        </p:txBody>
      </p:sp>
      <p:sp>
        <p:nvSpPr>
          <p:cNvPr id="17" name="Textfeld 5"/>
          <p:cNvSpPr txBox="1"/>
          <p:nvPr/>
        </p:nvSpPr>
        <p:spPr>
          <a:xfrm>
            <a:off x="11409830" y="6365558"/>
            <a:ext cx="782172" cy="46166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lgn="ctr"/>
            <a:fld id="{5B255CE3-06F4-4E80-85AD-A0878CDD5C50}" type="slidenum">
              <a:rPr lang="en-US" sz="2400">
                <a:latin typeface="Arial" panose="020B0604020202020204" pitchFamily="34" charset="0"/>
                <a:cs typeface="Arial" panose="020B0604020202020204" pitchFamily="34" charset="0"/>
              </a:rPr>
              <a:pPr algn="ctr"/>
              <a:t>10</a:t>
            </a:fld>
            <a:endParaRPr lang="en-US" sz="2400" dirty="0">
              <a:latin typeface="Arial" panose="020B0604020202020204" pitchFamily="34" charset="0"/>
              <a:cs typeface="Arial" panose="020B0604020202020204" pitchFamily="34" charset="0"/>
            </a:endParaRPr>
          </a:p>
        </p:txBody>
      </p:sp>
      <p:sp>
        <p:nvSpPr>
          <p:cNvPr id="3" name="TextBox 2"/>
          <p:cNvSpPr txBox="1"/>
          <p:nvPr/>
        </p:nvSpPr>
        <p:spPr>
          <a:xfrm>
            <a:off x="5872543" y="4371232"/>
            <a:ext cx="449786" cy="369332"/>
          </a:xfrm>
          <a:prstGeom prst="rect">
            <a:avLst/>
          </a:prstGeom>
          <a:solidFill>
            <a:schemeClr val="bg1"/>
          </a:solidFill>
        </p:spPr>
        <p:txBody>
          <a:bodyPr wrap="square" rtlCol="0">
            <a:spAutoFit/>
          </a:bodyPr>
          <a:lstStyle/>
          <a:p>
            <a:r>
              <a:rPr lang="de-DE" b="1" dirty="0">
                <a:latin typeface="Arial" panose="020B0604020202020204" pitchFamily="34" charset="0"/>
                <a:cs typeface="Arial" panose="020B0604020202020204" pitchFamily="34" charset="0"/>
              </a:rPr>
              <a:t>78</a:t>
            </a:r>
            <a:endParaRPr lang="en-GB"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840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461" y="65955"/>
            <a:ext cx="6049423" cy="6712934"/>
          </a:xfrm>
          <a:prstGeom prst="rect">
            <a:avLst/>
          </a:prstGeom>
          <a:ln>
            <a:noFill/>
          </a:ln>
          <a:effectLst>
            <a:outerShdw blurRad="50800" dist="38100" dir="2700000" algn="tl" rotWithShape="0">
              <a:prstClr val="black">
                <a:alpha val="40000"/>
              </a:prstClr>
            </a:outerShdw>
          </a:effectLst>
        </p:spPr>
      </p:pic>
      <p:sp>
        <p:nvSpPr>
          <p:cNvPr id="4" name="TextBox 3"/>
          <p:cNvSpPr txBox="1"/>
          <p:nvPr/>
        </p:nvSpPr>
        <p:spPr>
          <a:xfrm>
            <a:off x="6165273" y="65955"/>
            <a:ext cx="5975927" cy="1200329"/>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GB" sz="2400" dirty="0">
                <a:latin typeface="Arial" panose="020B0604020202020204" pitchFamily="34" charset="0"/>
                <a:cs typeface="Arial" panose="020B0604020202020204" pitchFamily="34" charset="0"/>
              </a:rPr>
              <a:t>Here I </a:t>
            </a:r>
            <a:r>
              <a:rPr lang="en-GB" sz="2400" dirty="0">
                <a:solidFill>
                  <a:srgbClr val="0000FF"/>
                </a:solidFill>
                <a:latin typeface="Arial" panose="020B0604020202020204" pitchFamily="34" charset="0"/>
                <a:cs typeface="Arial" panose="020B0604020202020204" pitchFamily="34" charset="0"/>
              </a:rPr>
              <a:t>advertise the topic of LD </a:t>
            </a:r>
            <a:r>
              <a:rPr lang="en-GB" sz="2400" dirty="0">
                <a:latin typeface="Arial" panose="020B0604020202020204" pitchFamily="34" charset="0"/>
                <a:cs typeface="Arial" panose="020B0604020202020204" pitchFamily="34" charset="0"/>
              </a:rPr>
              <a:t>by showing how indeed prominent scientists* devote their time to explain it to us.</a:t>
            </a:r>
          </a:p>
        </p:txBody>
      </p:sp>
      <p:sp>
        <p:nvSpPr>
          <p:cNvPr id="5" name="TextBox 4"/>
          <p:cNvSpPr txBox="1"/>
          <p:nvPr/>
        </p:nvSpPr>
        <p:spPr>
          <a:xfrm>
            <a:off x="7978492" y="5253126"/>
            <a:ext cx="4121146" cy="1200329"/>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GB" dirty="0">
                <a:latin typeface="Arial" panose="020B0604020202020204" pitchFamily="34" charset="0"/>
                <a:cs typeface="Arial" panose="020B0604020202020204" pitchFamily="34" charset="0"/>
              </a:rPr>
              <a:t>*</a:t>
            </a:r>
            <a:r>
              <a:rPr lang="en-GB" dirty="0">
                <a:solidFill>
                  <a:schemeClr val="tx1">
                    <a:lumMod val="50000"/>
                    <a:lumOff val="50000"/>
                  </a:schemeClr>
                </a:solidFill>
                <a:latin typeface="Arial" panose="020B0604020202020204" pitchFamily="34" charset="0"/>
                <a:cs typeface="Arial" panose="020B0604020202020204" pitchFamily="34" charset="0"/>
              </a:rPr>
              <a:t>Buckler </a:t>
            </a:r>
            <a:r>
              <a:rPr lang="en-GB" dirty="0" err="1">
                <a:solidFill>
                  <a:schemeClr val="tx1">
                    <a:lumMod val="50000"/>
                    <a:lumOff val="50000"/>
                  </a:schemeClr>
                </a:solidFill>
                <a:latin typeface="Arial" panose="020B0604020202020204" pitchFamily="34" charset="0"/>
                <a:cs typeface="Arial" panose="020B0604020202020204" pitchFamily="34" charset="0"/>
              </a:rPr>
              <a:t>jr</a:t>
            </a:r>
            <a:r>
              <a:rPr lang="en-GB" dirty="0">
                <a:solidFill>
                  <a:schemeClr val="tx1">
                    <a:lumMod val="50000"/>
                    <a:lumOff val="50000"/>
                  </a:schemeClr>
                </a:solidFill>
                <a:latin typeface="Arial" panose="020B0604020202020204" pitchFamily="34" charset="0"/>
                <a:cs typeface="Arial" panose="020B0604020202020204" pitchFamily="34" charset="0"/>
              </a:rPr>
              <a:t>, aka Buckler IV. A famous, imaginative scientist from Cornell with a significant international fan base. </a:t>
            </a:r>
          </a:p>
          <a:p>
            <a:r>
              <a:rPr lang="en-GB" dirty="0" err="1">
                <a:solidFill>
                  <a:schemeClr val="tx1">
                    <a:lumMod val="50000"/>
                    <a:lumOff val="50000"/>
                  </a:schemeClr>
                </a:solidFill>
                <a:latin typeface="Arial" panose="020B0604020202020204" pitchFamily="34" charset="0"/>
                <a:cs typeface="Arial" panose="020B0604020202020204" pitchFamily="34" charset="0"/>
              </a:rPr>
              <a:t>Orcid</a:t>
            </a:r>
            <a:r>
              <a:rPr lang="en-GB" dirty="0">
                <a:solidFill>
                  <a:schemeClr val="tx1">
                    <a:lumMod val="50000"/>
                    <a:lumOff val="50000"/>
                  </a:schemeClr>
                </a:solidFill>
                <a:latin typeface="Arial" panose="020B0604020202020204" pitchFamily="34" charset="0"/>
                <a:cs typeface="Arial" panose="020B0604020202020204" pitchFamily="34" charset="0"/>
              </a:rPr>
              <a:t> 0000-0002-3100-371X</a:t>
            </a:r>
          </a:p>
        </p:txBody>
      </p:sp>
      <p:sp>
        <p:nvSpPr>
          <p:cNvPr id="7" name="TextBox 6"/>
          <p:cNvSpPr txBox="1"/>
          <p:nvPr/>
        </p:nvSpPr>
        <p:spPr>
          <a:xfrm>
            <a:off x="3052037" y="635841"/>
            <a:ext cx="3042847" cy="369332"/>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de-DE" dirty="0">
                <a:solidFill>
                  <a:srgbClr val="0000FF"/>
                </a:solidFill>
                <a:latin typeface="Arial" panose="020B0604020202020204" pitchFamily="34" charset="0"/>
                <a:cs typeface="Arial" panose="020B0604020202020204" pitchFamily="34" charset="0"/>
              </a:rPr>
              <a:t>Future</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of</a:t>
            </a:r>
            <a:r>
              <a:rPr lang="de-DE" dirty="0">
                <a:latin typeface="Arial" panose="020B0604020202020204" pitchFamily="34" charset="0"/>
                <a:cs typeface="Arial" panose="020B0604020202020204" pitchFamily="34" charset="0"/>
              </a:rPr>
              <a:t> 2003 </a:t>
            </a:r>
            <a:r>
              <a:rPr lang="de-DE" dirty="0" err="1">
                <a:latin typeface="Arial" panose="020B0604020202020204" pitchFamily="34" charset="0"/>
                <a:cs typeface="Arial" panose="020B0604020202020204" pitchFamily="34" charset="0"/>
              </a:rPr>
              <a:t>is</a:t>
            </a:r>
            <a:r>
              <a:rPr lang="de-DE" dirty="0">
                <a:latin typeface="Arial" panose="020B0604020202020204" pitchFamily="34" charset="0"/>
                <a:cs typeface="Arial" panose="020B0604020202020204" pitchFamily="34" charset="0"/>
              </a:rPr>
              <a:t> … ‚</a:t>
            </a:r>
            <a:r>
              <a:rPr lang="de-DE" dirty="0" err="1">
                <a:latin typeface="Arial" panose="020B0604020202020204" pitchFamily="34" charset="0"/>
                <a:cs typeface="Arial" panose="020B0604020202020204" pitchFamily="34" charset="0"/>
              </a:rPr>
              <a:t>today</a:t>
            </a:r>
            <a:r>
              <a:rPr lang="de-DE" dirty="0">
                <a:latin typeface="Arial" panose="020B0604020202020204" pitchFamily="34" charset="0"/>
                <a:cs typeface="Arial" panose="020B0604020202020204" pitchFamily="34" charset="0"/>
              </a:rPr>
              <a:t>‘!</a:t>
            </a:r>
            <a:endParaRPr lang="en-GB" dirty="0">
              <a:latin typeface="Arial" panose="020B0604020202020204" pitchFamily="34" charset="0"/>
              <a:cs typeface="Arial" panose="020B0604020202020204" pitchFamily="34" charset="0"/>
            </a:endParaRPr>
          </a:p>
        </p:txBody>
      </p:sp>
      <p:cxnSp>
        <p:nvCxnSpPr>
          <p:cNvPr id="9" name="Straight Arrow Connector 8"/>
          <p:cNvCxnSpPr>
            <a:endCxn id="7" idx="2"/>
          </p:cNvCxnSpPr>
          <p:nvPr/>
        </p:nvCxnSpPr>
        <p:spPr>
          <a:xfrm flipH="1" flipV="1">
            <a:off x="4573461" y="1005173"/>
            <a:ext cx="591991" cy="897518"/>
          </a:xfrm>
          <a:prstGeom prst="straightConnector1">
            <a:avLst/>
          </a:prstGeom>
          <a:ln w="28575">
            <a:solidFill>
              <a:schemeClr val="tx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3149828" y="1902691"/>
            <a:ext cx="8949810" cy="3302000"/>
            <a:chOff x="3149828" y="1902691"/>
            <a:chExt cx="8949810" cy="3302000"/>
          </a:xfrm>
        </p:grpSpPr>
        <p:pic>
          <p:nvPicPr>
            <p:cNvPr id="3" name="Picture 2"/>
            <p:cNvPicPr>
              <a:picLocks noChangeAspect="1"/>
            </p:cNvPicPr>
            <p:nvPr/>
          </p:nvPicPr>
          <p:blipFill>
            <a:blip r:embed="rId3"/>
            <a:stretch>
              <a:fillRect/>
            </a:stretch>
          </p:blipFill>
          <p:spPr>
            <a:xfrm>
              <a:off x="3149828" y="1902691"/>
              <a:ext cx="8949810" cy="3302000"/>
            </a:xfrm>
            <a:prstGeom prst="rect">
              <a:avLst/>
            </a:prstGeom>
            <a:effectLst>
              <a:outerShdw blurRad="63500" sx="102000" sy="102000" algn="ctr" rotWithShape="0">
                <a:prstClr val="black">
                  <a:alpha val="40000"/>
                </a:prstClr>
              </a:outerShdw>
            </a:effectLst>
          </p:spPr>
        </p:pic>
        <p:cxnSp>
          <p:nvCxnSpPr>
            <p:cNvPr id="11" name="Straight Connector 10"/>
            <p:cNvCxnSpPr/>
            <p:nvPr/>
          </p:nvCxnSpPr>
          <p:spPr>
            <a:xfrm flipV="1">
              <a:off x="4777893" y="2180026"/>
              <a:ext cx="732730" cy="1"/>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grpSp>
      <p:pic>
        <p:nvPicPr>
          <p:cNvPr id="6" name="Picture 5"/>
          <p:cNvPicPr>
            <a:picLocks noChangeAspect="1"/>
          </p:cNvPicPr>
          <p:nvPr/>
        </p:nvPicPr>
        <p:blipFill>
          <a:blip r:embed="rId4"/>
          <a:stretch>
            <a:fillRect/>
          </a:stretch>
        </p:blipFill>
        <p:spPr>
          <a:xfrm>
            <a:off x="6254723" y="4893733"/>
            <a:ext cx="1632599" cy="1885156"/>
          </a:xfrm>
          <a:prstGeom prst="rect">
            <a:avLst/>
          </a:prstGeom>
          <a:effectLst>
            <a:outerShdw blurRad="50800" dist="38100" dir="2700000" algn="tl" rotWithShape="0">
              <a:prstClr val="black">
                <a:alpha val="40000"/>
              </a:prstClr>
            </a:outerShdw>
          </a:effectLst>
        </p:spPr>
      </p:pic>
      <p:sp>
        <p:nvSpPr>
          <p:cNvPr id="15" name="Textfeld 5"/>
          <p:cNvSpPr txBox="1"/>
          <p:nvPr/>
        </p:nvSpPr>
        <p:spPr>
          <a:xfrm>
            <a:off x="11409830" y="6365558"/>
            <a:ext cx="782172" cy="46166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lgn="ctr"/>
            <a:fld id="{5B255CE3-06F4-4E80-85AD-A0878CDD5C50}" type="slidenum">
              <a:rPr lang="en-US" sz="2400">
                <a:latin typeface="Arial" panose="020B0604020202020204" pitchFamily="34" charset="0"/>
                <a:cs typeface="Arial" panose="020B0604020202020204" pitchFamily="34" charset="0"/>
              </a:rPr>
              <a:pPr algn="ctr"/>
              <a:t>11</a:t>
            </a:fld>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2237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bgerundete rechteckige Legende 4"/>
          <p:cNvSpPr/>
          <p:nvPr/>
        </p:nvSpPr>
        <p:spPr>
          <a:xfrm>
            <a:off x="96000" y="58585"/>
            <a:ext cx="11939973" cy="5842127"/>
          </a:xfrm>
          <a:prstGeom prst="wedgeRoundRectCallout">
            <a:avLst>
              <a:gd name="adj1" fmla="val -50595"/>
              <a:gd name="adj2" fmla="val 66044"/>
              <a:gd name="adj3" fmla="val 16667"/>
            </a:avLst>
          </a:prstGeom>
          <a:solidFill>
            <a:schemeClr val="bg1"/>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4" name="Textfeld 5"/>
          <p:cNvSpPr txBox="1"/>
          <p:nvPr/>
        </p:nvSpPr>
        <p:spPr>
          <a:xfrm>
            <a:off x="508672" y="410545"/>
            <a:ext cx="11426973" cy="5262979"/>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Gamete Phase Disequilibrium (LS) is of high relevance for </a:t>
            </a:r>
            <a:r>
              <a:rPr lang="en-GB" sz="2400" dirty="0">
                <a:solidFill>
                  <a:srgbClr val="0000FF"/>
                </a:solidFill>
                <a:latin typeface="Arial" panose="020B0604020202020204" pitchFamily="34" charset="0"/>
                <a:cs typeface="Arial" panose="020B0604020202020204" pitchFamily="34" charset="0"/>
              </a:rPr>
              <a:t>many </a:t>
            </a:r>
            <a:r>
              <a:rPr lang="en-GB" sz="2400" dirty="0">
                <a:latin typeface="Arial" panose="020B0604020202020204" pitchFamily="34" charset="0"/>
                <a:cs typeface="Arial" panose="020B0604020202020204" pitchFamily="34" charset="0"/>
              </a:rPr>
              <a:t>topics and areas in Plant Breeding (and Applied Genetics in general). I try to emphasize LD by focussing on just </a:t>
            </a:r>
            <a:r>
              <a:rPr lang="en-GB" sz="2400" dirty="0">
                <a:solidFill>
                  <a:srgbClr val="0000FF"/>
                </a:solidFill>
                <a:latin typeface="Arial" panose="020B0604020202020204" pitchFamily="34" charset="0"/>
                <a:cs typeface="Arial" panose="020B0604020202020204" pitchFamily="34" charset="0"/>
              </a:rPr>
              <a:t>one of them</a:t>
            </a:r>
            <a:r>
              <a:rPr lang="en-GB" sz="2400" dirty="0">
                <a:latin typeface="Arial" panose="020B0604020202020204" pitchFamily="34" charset="0"/>
                <a:cs typeface="Arial" panose="020B0604020202020204" pitchFamily="34" charset="0"/>
              </a:rPr>
              <a:t>. Given that loci are more or less linked if they are located in chromosomal vicinity (this is generally true), then … </a:t>
            </a:r>
          </a:p>
          <a:p>
            <a:r>
              <a:rPr lang="en-GB" sz="2400" dirty="0">
                <a:solidFill>
                  <a:schemeClr val="tx1">
                    <a:lumMod val="50000"/>
                    <a:lumOff val="50000"/>
                  </a:schemeClr>
                </a:solidFill>
                <a:latin typeface="Arial" panose="020B0604020202020204" pitchFamily="34" charset="0"/>
                <a:cs typeface="Arial" panose="020B0604020202020204" pitchFamily="34" charset="0"/>
              </a:rPr>
              <a:t>… their LD causes correlations between ‘their’ traits, and these correlations decay as LD decays: Expected decay depends on strength of linkage.</a:t>
            </a:r>
          </a:p>
          <a:p>
            <a:r>
              <a:rPr lang="en-GB" sz="2400" dirty="0">
                <a:solidFill>
                  <a:schemeClr val="tx1">
                    <a:lumMod val="50000"/>
                    <a:lumOff val="50000"/>
                  </a:schemeClr>
                </a:solidFill>
                <a:latin typeface="Arial" panose="020B0604020202020204" pitchFamily="34" charset="0"/>
                <a:cs typeface="Arial" panose="020B0604020202020204" pitchFamily="34" charset="0"/>
              </a:rPr>
              <a:t>... LD causes correlations between useful DNA-markers and ‘their’ QTL. These </a:t>
            </a:r>
            <a:r>
              <a:rPr lang="en-GB" sz="2400" dirty="0" err="1">
                <a:solidFill>
                  <a:schemeClr val="tx1">
                    <a:lumMod val="50000"/>
                    <a:lumOff val="50000"/>
                  </a:schemeClr>
                </a:solidFill>
                <a:latin typeface="Arial" panose="020B0604020202020204" pitchFamily="34" charset="0"/>
                <a:cs typeface="Arial" panose="020B0604020202020204" pitchFamily="34" charset="0"/>
              </a:rPr>
              <a:t>cor</a:t>
            </a:r>
            <a:r>
              <a:rPr lang="en-GB" sz="2400" dirty="0">
                <a:solidFill>
                  <a:schemeClr val="tx1">
                    <a:lumMod val="50000"/>
                    <a:lumOff val="50000"/>
                  </a:schemeClr>
                </a:solidFill>
                <a:latin typeface="Arial" panose="020B0604020202020204" pitchFamily="34" charset="0"/>
                <a:cs typeface="Arial" panose="020B0604020202020204" pitchFamily="34" charset="0"/>
              </a:rPr>
              <a:t>-relations decay as LD decays, expected decay depends on strength of linkage. </a:t>
            </a:r>
          </a:p>
          <a:p>
            <a:r>
              <a:rPr lang="en-GB" sz="2400" dirty="0">
                <a:solidFill>
                  <a:srgbClr val="0000FF"/>
                </a:solidFill>
                <a:latin typeface="Arial" panose="020B0604020202020204" pitchFamily="34" charset="0"/>
                <a:cs typeface="Arial" panose="020B0604020202020204" pitchFamily="34" charset="0"/>
              </a:rPr>
              <a:t>... LD and actual type of gamete phase in cross parents has impact on the size of the genetic variance due to segregation from such cross</a:t>
            </a:r>
            <a:r>
              <a:rPr lang="en-GB" sz="2400" dirty="0">
                <a:latin typeface="Arial" panose="020B0604020202020204" pitchFamily="34" charset="0"/>
                <a:cs typeface="Arial" panose="020B0604020202020204" pitchFamily="34" charset="0"/>
              </a:rPr>
              <a:t>; </a:t>
            </a:r>
            <a:r>
              <a:rPr lang="en-GB" sz="2400" dirty="0">
                <a:solidFill>
                  <a:schemeClr val="tx1">
                    <a:lumMod val="50000"/>
                    <a:lumOff val="50000"/>
                  </a:schemeClr>
                </a:solidFill>
                <a:latin typeface="Arial" panose="020B0604020202020204" pitchFamily="34" charset="0"/>
                <a:cs typeface="Arial" panose="020B0604020202020204" pitchFamily="34" charset="0"/>
              </a:rPr>
              <a:t>thus LD impacts ‚</a:t>
            </a:r>
            <a:r>
              <a:rPr lang="en-GB" sz="2400" dirty="0">
                <a:latin typeface="Arial" panose="020B0604020202020204" pitchFamily="34" charset="0"/>
                <a:cs typeface="Arial" panose="020B0604020202020204" pitchFamily="34" charset="0"/>
              </a:rPr>
              <a:t>Usefulness</a:t>
            </a:r>
            <a:r>
              <a:rPr lang="en-GB" sz="2400" dirty="0">
                <a:solidFill>
                  <a:schemeClr val="tx1">
                    <a:lumMod val="50000"/>
                    <a:lumOff val="50000"/>
                  </a:schemeClr>
                </a:solidFill>
                <a:latin typeface="Arial" panose="020B0604020202020204" pitchFamily="34" charset="0"/>
                <a:cs typeface="Arial" panose="020B0604020202020204" pitchFamily="34" charset="0"/>
              </a:rPr>
              <a:t>‘ of crosses, depending among other factors on fortunate or unfortunate gamete phases in the parents.  </a:t>
            </a:r>
            <a:endParaRPr lang="en-GB" sz="2400" i="1" dirty="0">
              <a:solidFill>
                <a:schemeClr val="tx1">
                  <a:lumMod val="50000"/>
                  <a:lumOff val="50000"/>
                </a:schemeClr>
              </a:solidFill>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DOI 10.1098/rstb.2007.2170  </a:t>
            </a:r>
            <a:br>
              <a:rPr lang="en-GB" sz="2400"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DOI 10.1007/s001220051106</a:t>
            </a:r>
          </a:p>
        </p:txBody>
      </p:sp>
      <p:sp>
        <p:nvSpPr>
          <p:cNvPr id="5" name="Textfeld 5"/>
          <p:cNvSpPr txBox="1"/>
          <p:nvPr/>
        </p:nvSpPr>
        <p:spPr>
          <a:xfrm>
            <a:off x="11409830" y="6365558"/>
            <a:ext cx="782172" cy="46166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lgn="ctr"/>
            <a:fld id="{5B255CE3-06F4-4E80-85AD-A0878CDD5C50}" type="slidenum">
              <a:rPr lang="en-US" sz="2400">
                <a:latin typeface="Arial" panose="020B0604020202020204" pitchFamily="34" charset="0"/>
                <a:cs typeface="Arial" panose="020B0604020202020204" pitchFamily="34" charset="0"/>
              </a:rPr>
              <a:pPr algn="ctr"/>
              <a:t>12</a:t>
            </a:fld>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0911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4"/>
          <p:cNvSpPr txBox="1">
            <a:spLocks noChangeArrowheads="1"/>
          </p:cNvSpPr>
          <p:nvPr/>
        </p:nvSpPr>
        <p:spPr bwMode="auto">
          <a:xfrm>
            <a:off x="72000" y="18522"/>
            <a:ext cx="12047674" cy="461665"/>
          </a:xfrm>
          <a:prstGeom prst="rect">
            <a:avLst/>
          </a:prstGeom>
          <a:solidFill>
            <a:schemeClr val="bg1"/>
          </a:solidFill>
          <a:ln>
            <a:noFill/>
          </a:ln>
          <a:effectLst>
            <a:outerShdw blurRad="50800" dist="38100" dir="2700000" algn="tl" rotWithShape="0">
              <a:prstClr val="black">
                <a:alpha val="40000"/>
              </a:prstClr>
            </a:outerShdw>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GB" sz="2400" dirty="0">
                <a:latin typeface="Arial" panose="020B0604020202020204" pitchFamily="34" charset="0"/>
                <a:cs typeface="Arial" panose="020B0604020202020204" pitchFamily="34" charset="0"/>
              </a:rPr>
              <a:t>Impact of LD on genetic </a:t>
            </a:r>
            <a:r>
              <a:rPr lang="en-GB" sz="2400" dirty="0">
                <a:solidFill>
                  <a:srgbClr val="0000FF"/>
                </a:solidFill>
                <a:latin typeface="Arial" panose="020B0604020202020204" pitchFamily="34" charset="0"/>
                <a:cs typeface="Arial" panose="020B0604020202020204" pitchFamily="34" charset="0"/>
              </a:rPr>
              <a:t>variance</a:t>
            </a:r>
            <a:r>
              <a:rPr lang="en-GB" sz="2400" dirty="0">
                <a:latin typeface="Arial" panose="020B0604020202020204" pitchFamily="34" charset="0"/>
                <a:cs typeface="Arial" panose="020B0604020202020204" pitchFamily="34" charset="0"/>
              </a:rPr>
              <a:t>. In Breeding; in Population Genetics.</a:t>
            </a:r>
          </a:p>
        </p:txBody>
      </p:sp>
      <p:grpSp>
        <p:nvGrpSpPr>
          <p:cNvPr id="8" name="Group 7"/>
          <p:cNvGrpSpPr/>
          <p:nvPr/>
        </p:nvGrpSpPr>
        <p:grpSpPr>
          <a:xfrm>
            <a:off x="303313" y="851953"/>
            <a:ext cx="236406" cy="4609171"/>
            <a:chOff x="303313" y="851953"/>
            <a:chExt cx="236406" cy="4609171"/>
          </a:xfrm>
          <a:effectLst>
            <a:outerShdw blurRad="50800" dist="38100" dir="2700000" algn="tl" rotWithShape="0">
              <a:prstClr val="black">
                <a:alpha val="40000"/>
              </a:prstClr>
            </a:outerShdw>
          </a:effectLst>
        </p:grpSpPr>
        <p:sp>
          <p:nvSpPr>
            <p:cNvPr id="6" name="Rectangle 5"/>
            <p:cNvSpPr/>
            <p:nvPr/>
          </p:nvSpPr>
          <p:spPr>
            <a:xfrm>
              <a:off x="347927" y="4598391"/>
              <a:ext cx="147196" cy="312977"/>
            </a:xfrm>
            <a:prstGeom prst="rect">
              <a:avLst/>
            </a:prstGeom>
            <a:solidFill>
              <a:schemeClr val="tx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p:cNvSpPr/>
            <p:nvPr/>
          </p:nvSpPr>
          <p:spPr>
            <a:xfrm>
              <a:off x="303313" y="4754880"/>
              <a:ext cx="236406" cy="706244"/>
            </a:xfrm>
            <a:prstGeom prst="rect">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p:cNvSpPr/>
            <p:nvPr/>
          </p:nvSpPr>
          <p:spPr>
            <a:xfrm>
              <a:off x="303313" y="851953"/>
              <a:ext cx="236406" cy="3822638"/>
            </a:xfrm>
            <a:prstGeom prst="rect">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7" name="TextBox 16"/>
          <p:cNvSpPr txBox="1"/>
          <p:nvPr/>
        </p:nvSpPr>
        <p:spPr>
          <a:xfrm>
            <a:off x="1787461" y="626462"/>
            <a:ext cx="10332213" cy="5170646"/>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GB" dirty="0">
                <a:latin typeface="Arial" panose="020B0604020202020204" pitchFamily="34" charset="0"/>
                <a:cs typeface="Arial" panose="020B0604020202020204" pitchFamily="34" charset="0"/>
              </a:rPr>
              <a:t>Six loci. Genetically linked with direct neighbour with λ = 0.95 (tight linkage, recombination ~5%). Linkage with next-nearest neighbour is then λ = 0.95²; </a:t>
            </a:r>
            <a:r>
              <a:rPr lang="en-GB" i="1" dirty="0">
                <a:latin typeface="Arial" panose="020B0604020202020204" pitchFamily="34" charset="0"/>
                <a:cs typeface="Arial" panose="020B0604020202020204" pitchFamily="34" charset="0"/>
              </a:rPr>
              <a:t>et cetera</a:t>
            </a:r>
            <a:r>
              <a:rPr lang="en-GB" dirty="0">
                <a:latin typeface="Arial" panose="020B0604020202020204" pitchFamily="34" charset="0"/>
                <a:cs typeface="Arial" panose="020B0604020202020204" pitchFamily="34" charset="0"/>
              </a:rPr>
              <a:t>; well, simple model. </a:t>
            </a:r>
          </a:p>
          <a:p>
            <a:r>
              <a:rPr lang="en-GB"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Each</a:t>
            </a:r>
            <a:r>
              <a:rPr lang="en-GB" dirty="0">
                <a:latin typeface="Arial" panose="020B0604020202020204" pitchFamily="34" charset="0"/>
                <a:cs typeface="Arial" panose="020B0604020202020204" pitchFamily="34" charset="0"/>
              </a:rPr>
              <a:t> locus contributes an impact-to-trait of +1 in case of </a:t>
            </a:r>
            <a:r>
              <a:rPr lang="en-GB" dirty="0">
                <a:solidFill>
                  <a:srgbClr val="FF0000"/>
                </a:solidFill>
                <a:latin typeface="Arial" panose="020B0604020202020204" pitchFamily="34" charset="0"/>
                <a:cs typeface="Arial" panose="020B0604020202020204" pitchFamily="34" charset="0"/>
              </a:rPr>
              <a:t>AA</a:t>
            </a:r>
            <a:r>
              <a:rPr lang="en-GB" dirty="0">
                <a:latin typeface="Arial" panose="020B0604020202020204" pitchFamily="34" charset="0"/>
                <a:cs typeface="Arial" panose="020B0604020202020204" pitchFamily="34" charset="0"/>
              </a:rPr>
              <a:t> or of zero in case of </a:t>
            </a:r>
            <a:r>
              <a:rPr lang="en-GB" dirty="0">
                <a:solidFill>
                  <a:srgbClr val="0000FF"/>
                </a:solidFill>
                <a:latin typeface="Arial" panose="020B0604020202020204" pitchFamily="34" charset="0"/>
                <a:cs typeface="Arial" panose="020B0604020202020204" pitchFamily="34" charset="0"/>
              </a:rPr>
              <a:t>aa</a:t>
            </a:r>
            <a:r>
              <a:rPr lang="en-GB" dirty="0">
                <a:latin typeface="Arial" panose="020B0604020202020204" pitchFamily="34" charset="0"/>
                <a:cs typeface="Arial" panose="020B0604020202020204" pitchFamily="34" charset="0"/>
              </a:rPr>
              <a:t> (or in case of </a:t>
            </a:r>
            <a:r>
              <a:rPr lang="en-GB" dirty="0">
                <a:solidFill>
                  <a:srgbClr val="FF0000"/>
                </a:solidFill>
                <a:latin typeface="Arial" panose="020B0604020202020204" pitchFamily="34" charset="0"/>
                <a:cs typeface="Arial" panose="020B0604020202020204" pitchFamily="34" charset="0"/>
              </a:rPr>
              <a:t>BB</a:t>
            </a:r>
            <a:r>
              <a:rPr lang="en-GB" dirty="0">
                <a:latin typeface="Arial" panose="020B0604020202020204" pitchFamily="34" charset="0"/>
                <a:cs typeface="Arial" panose="020B0604020202020204" pitchFamily="34" charset="0"/>
              </a:rPr>
              <a:t> ...). We consider the DH offspring of a six-fold heterozygous individual (genotype). </a:t>
            </a:r>
          </a:p>
          <a:p>
            <a:r>
              <a:rPr lang="en-GB" dirty="0">
                <a:latin typeface="Arial" panose="020B0604020202020204" pitchFamily="34" charset="0"/>
                <a:cs typeface="Arial" panose="020B0604020202020204" pitchFamily="34" charset="0"/>
              </a:rPr>
              <a:t>Well, heterozygous in a very specific way: It received from </a:t>
            </a:r>
            <a:r>
              <a:rPr lang="en-GB" dirty="0">
                <a:solidFill>
                  <a:srgbClr val="FF0000"/>
                </a:solidFill>
                <a:latin typeface="Arial" panose="020B0604020202020204" pitchFamily="34" charset="0"/>
                <a:cs typeface="Arial" panose="020B0604020202020204" pitchFamily="34" charset="0"/>
              </a:rPr>
              <a:t>mother</a:t>
            </a:r>
            <a:r>
              <a:rPr lang="en-GB" dirty="0">
                <a:latin typeface="Arial" panose="020B0604020202020204" pitchFamily="34" charset="0"/>
                <a:cs typeface="Arial" panose="020B0604020202020204" pitchFamily="34" charset="0"/>
              </a:rPr>
              <a:t> ‘</a:t>
            </a:r>
            <a:r>
              <a:rPr lang="en-GB" dirty="0">
                <a:solidFill>
                  <a:srgbClr val="FF0000"/>
                </a:solidFill>
                <a:latin typeface="Arial" panose="020B0604020202020204" pitchFamily="34" charset="0"/>
                <a:cs typeface="Arial" panose="020B0604020202020204" pitchFamily="34" charset="0"/>
              </a:rPr>
              <a:t>ABCDEF</a:t>
            </a:r>
            <a:r>
              <a:rPr lang="en-GB" dirty="0">
                <a:latin typeface="Arial" panose="020B0604020202020204" pitchFamily="34" charset="0"/>
                <a:cs typeface="Arial" panose="020B0604020202020204" pitchFamily="34" charset="0"/>
              </a:rPr>
              <a:t>’ and from father ‘</a:t>
            </a:r>
            <a:r>
              <a:rPr lang="en-GB" dirty="0" err="1">
                <a:solidFill>
                  <a:srgbClr val="0000FF"/>
                </a:solidFill>
                <a:latin typeface="Arial" panose="020B0604020202020204" pitchFamily="34" charset="0"/>
                <a:cs typeface="Arial" panose="020B0604020202020204" pitchFamily="34" charset="0"/>
              </a:rPr>
              <a:t>abcdef</a:t>
            </a:r>
            <a:r>
              <a:rPr lang="en-GB" dirty="0">
                <a:latin typeface="Arial" panose="020B0604020202020204" pitchFamily="34" charset="0"/>
                <a:cs typeface="Arial" panose="020B0604020202020204" pitchFamily="34" charset="0"/>
              </a:rPr>
              <a:t>’ – </a:t>
            </a:r>
            <a:r>
              <a:rPr lang="en-GB" dirty="0">
                <a:solidFill>
                  <a:srgbClr val="FF0000"/>
                </a:solidFill>
                <a:latin typeface="Arial" panose="020B0604020202020204" pitchFamily="34" charset="0"/>
                <a:cs typeface="Arial" panose="020B0604020202020204" pitchFamily="34" charset="0"/>
              </a:rPr>
              <a:t>maternal</a:t>
            </a:r>
            <a:r>
              <a:rPr lang="en-GB" dirty="0">
                <a:latin typeface="Arial" panose="020B0604020202020204" pitchFamily="34" charset="0"/>
                <a:cs typeface="Arial" panose="020B0604020202020204" pitchFamily="34" charset="0"/>
              </a:rPr>
              <a:t> chromosome (</a:t>
            </a:r>
            <a:r>
              <a:rPr lang="en-GB" dirty="0">
                <a:solidFill>
                  <a:srgbClr val="FF0000"/>
                </a:solidFill>
                <a:latin typeface="Arial" panose="020B0604020202020204" pitchFamily="34" charset="0"/>
                <a:cs typeface="Arial" panose="020B0604020202020204" pitchFamily="34" charset="0"/>
              </a:rPr>
              <a:t>maternal</a:t>
            </a:r>
            <a:r>
              <a:rPr lang="en-GB" dirty="0">
                <a:latin typeface="Arial" panose="020B0604020202020204" pitchFamily="34" charset="0"/>
                <a:cs typeface="Arial" panose="020B0604020202020204" pitchFamily="34" charset="0"/>
              </a:rPr>
              <a:t> haplotype) drawn here. Du to linkage, most of the gametes (most DH offspring) that come from such heterozygous individual will be the un-</a:t>
            </a:r>
            <a:r>
              <a:rPr lang="en-GB" dirty="0" err="1">
                <a:latin typeface="Arial" panose="020B0604020202020204" pitchFamily="34" charset="0"/>
                <a:cs typeface="Arial" panose="020B0604020202020204" pitchFamily="34" charset="0"/>
              </a:rPr>
              <a:t>recom</a:t>
            </a:r>
            <a:r>
              <a:rPr lang="en-GB" dirty="0">
                <a:latin typeface="Arial" panose="020B0604020202020204" pitchFamily="34" charset="0"/>
                <a:cs typeface="Arial" panose="020B0604020202020204" pitchFamily="34" charset="0"/>
              </a:rPr>
              <a:t>-</a:t>
            </a:r>
            <a:r>
              <a:rPr lang="en-GB" dirty="0" err="1">
                <a:latin typeface="Arial" panose="020B0604020202020204" pitchFamily="34" charset="0"/>
                <a:cs typeface="Arial" panose="020B0604020202020204" pitchFamily="34" charset="0"/>
              </a:rPr>
              <a:t>bined</a:t>
            </a:r>
            <a:r>
              <a:rPr lang="en-GB" dirty="0">
                <a:latin typeface="Arial" panose="020B0604020202020204" pitchFamily="34" charset="0"/>
                <a:cs typeface="Arial" panose="020B0604020202020204" pitchFamily="34" charset="0"/>
              </a:rPr>
              <a:t> haplotype </a:t>
            </a:r>
            <a:r>
              <a:rPr lang="en-GB" dirty="0">
                <a:solidFill>
                  <a:srgbClr val="FF0000"/>
                </a:solidFill>
                <a:latin typeface="Arial" panose="020B0604020202020204" pitchFamily="34" charset="0"/>
                <a:cs typeface="Arial" panose="020B0604020202020204" pitchFamily="34" charset="0"/>
              </a:rPr>
              <a:t>ABCDEF</a:t>
            </a:r>
            <a:r>
              <a:rPr lang="en-GB" dirty="0">
                <a:latin typeface="Arial" panose="020B0604020202020204" pitchFamily="34" charset="0"/>
                <a:cs typeface="Arial" panose="020B0604020202020204" pitchFamily="34" charset="0"/>
              </a:rPr>
              <a:t> or </a:t>
            </a:r>
            <a:r>
              <a:rPr lang="en-GB" dirty="0" err="1">
                <a:solidFill>
                  <a:srgbClr val="0000FF"/>
                </a:solidFill>
                <a:latin typeface="Arial" panose="020B0604020202020204" pitchFamily="34" charset="0"/>
                <a:cs typeface="Arial" panose="020B0604020202020204" pitchFamily="34" charset="0"/>
              </a:rPr>
              <a:t>abcdef</a:t>
            </a:r>
            <a:r>
              <a:rPr lang="en-GB" dirty="0">
                <a:solidFill>
                  <a:srgbClr val="0000FF"/>
                </a:solidFill>
                <a:latin typeface="Arial" panose="020B0604020202020204" pitchFamily="34" charset="0"/>
                <a:cs typeface="Arial" panose="020B0604020202020204" pitchFamily="34" charset="0"/>
              </a:rPr>
              <a:t> (</a:t>
            </a:r>
            <a:r>
              <a:rPr lang="en-GB" dirty="0">
                <a:solidFill>
                  <a:srgbClr val="FF0000"/>
                </a:solidFill>
                <a:latin typeface="Arial" panose="020B0604020202020204" pitchFamily="34" charset="0"/>
                <a:cs typeface="Arial" panose="020B0604020202020204" pitchFamily="34" charset="0"/>
              </a:rPr>
              <a:t>AA/BB/CC/DD/EE/FF </a:t>
            </a:r>
            <a:r>
              <a:rPr lang="en-GB" dirty="0">
                <a:latin typeface="Arial" panose="020B0604020202020204" pitchFamily="34" charset="0"/>
                <a:cs typeface="Arial" panose="020B0604020202020204" pitchFamily="34" charset="0"/>
              </a:rPr>
              <a:t>or </a:t>
            </a:r>
            <a:r>
              <a:rPr lang="en-GB" dirty="0">
                <a:solidFill>
                  <a:srgbClr val="0000FF"/>
                </a:solidFill>
                <a:latin typeface="Arial" panose="020B0604020202020204" pitchFamily="34" charset="0"/>
                <a:cs typeface="Arial" panose="020B0604020202020204" pitchFamily="34" charset="0"/>
              </a:rPr>
              <a:t>aa/bb/cc/</a:t>
            </a:r>
            <a:r>
              <a:rPr lang="en-GB" dirty="0" err="1">
                <a:solidFill>
                  <a:srgbClr val="0000FF"/>
                </a:solidFill>
                <a:latin typeface="Arial" panose="020B0604020202020204" pitchFamily="34" charset="0"/>
                <a:cs typeface="Arial" panose="020B0604020202020204" pitchFamily="34" charset="0"/>
              </a:rPr>
              <a:t>dd</a:t>
            </a:r>
            <a:r>
              <a:rPr lang="en-GB" dirty="0">
                <a:solidFill>
                  <a:srgbClr val="0000FF"/>
                </a:solidFill>
                <a:latin typeface="Arial" panose="020B0604020202020204" pitchFamily="34" charset="0"/>
                <a:cs typeface="Arial" panose="020B0604020202020204" pitchFamily="34" charset="0"/>
              </a:rPr>
              <a:t>/</a:t>
            </a:r>
            <a:r>
              <a:rPr lang="en-GB" dirty="0" err="1">
                <a:solidFill>
                  <a:srgbClr val="0000FF"/>
                </a:solidFill>
                <a:latin typeface="Arial" panose="020B0604020202020204" pitchFamily="34" charset="0"/>
                <a:cs typeface="Arial" panose="020B0604020202020204" pitchFamily="34" charset="0"/>
              </a:rPr>
              <a:t>ee</a:t>
            </a:r>
            <a:r>
              <a:rPr lang="en-GB" dirty="0">
                <a:solidFill>
                  <a:srgbClr val="0000FF"/>
                </a:solidFill>
                <a:latin typeface="Arial" panose="020B0604020202020204" pitchFamily="34" charset="0"/>
                <a:cs typeface="Arial" panose="020B0604020202020204" pitchFamily="34" charset="0"/>
              </a:rPr>
              <a:t>/</a:t>
            </a:r>
            <a:r>
              <a:rPr lang="en-GB" dirty="0" err="1">
                <a:solidFill>
                  <a:srgbClr val="0000FF"/>
                </a:solidFill>
                <a:latin typeface="Arial" panose="020B0604020202020204" pitchFamily="34" charset="0"/>
                <a:cs typeface="Arial" panose="020B0604020202020204" pitchFamily="34" charset="0"/>
              </a:rPr>
              <a:t>ff</a:t>
            </a:r>
            <a:r>
              <a:rPr lang="en-GB" dirty="0">
                <a:latin typeface="Arial" panose="020B0604020202020204" pitchFamily="34" charset="0"/>
                <a:cs typeface="Arial" panose="020B0604020202020204" pitchFamily="34" charset="0"/>
              </a:rPr>
              <a:t>).</a:t>
            </a:r>
            <a:endParaRPr lang="en-GB" sz="800" dirty="0">
              <a:latin typeface="Arial" panose="020B0604020202020204" pitchFamily="34" charset="0"/>
              <a:cs typeface="Arial" panose="020B0604020202020204" pitchFamily="34" charset="0"/>
            </a:endParaRPr>
          </a:p>
          <a:p>
            <a:endParaRPr lang="en-GB" sz="800"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 joint probability of these two majority-types of gametes (multiple coupling phase haplotype) will be: P≈0.95</a:t>
            </a:r>
            <a:r>
              <a:rPr lang="en-GB" baseline="30000" dirty="0">
                <a:latin typeface="Arial" panose="020B0604020202020204" pitchFamily="34" charset="0"/>
                <a:cs typeface="Arial" panose="020B0604020202020204" pitchFamily="34" charset="0"/>
              </a:rPr>
              <a:t>5</a:t>
            </a:r>
            <a:r>
              <a:rPr lang="en-GB" dirty="0">
                <a:latin typeface="Arial" panose="020B0604020202020204" pitchFamily="34" charset="0"/>
                <a:cs typeface="Arial" panose="020B0604020202020204" pitchFamily="34" charset="0"/>
              </a:rPr>
              <a:t> = 0.7738. Both will occur with 38.69% instead of with 50.00% (since λ ≠ 1.0).</a:t>
            </a:r>
            <a:r>
              <a:rPr lang="en-GB" sz="800" dirty="0">
                <a:latin typeface="Arial" panose="020B0604020202020204" pitchFamily="34" charset="0"/>
                <a:cs typeface="Arial" panose="020B0604020202020204" pitchFamily="34" charset="0"/>
              </a:rPr>
              <a:t> </a:t>
            </a:r>
          </a:p>
          <a:p>
            <a:endParaRPr lang="en-GB" sz="800" dirty="0">
              <a:latin typeface="Arial" panose="020B0604020202020204" pitchFamily="34" charset="0"/>
              <a:cs typeface="Arial" panose="020B0604020202020204" pitchFamily="34" charset="0"/>
            </a:endParaRPr>
          </a:p>
          <a:p>
            <a:r>
              <a:rPr lang="en-GB" dirty="0">
                <a:solidFill>
                  <a:schemeClr val="bg1"/>
                </a:solidFill>
                <a:latin typeface="Arial" panose="020B0604020202020204" pitchFamily="34" charset="0"/>
                <a:cs typeface="Arial" panose="020B0604020202020204" pitchFamily="34" charset="0"/>
              </a:rPr>
              <a:t>What is the probability of this types of gametes: </a:t>
            </a:r>
            <a:r>
              <a:rPr lang="en-GB" dirty="0" err="1">
                <a:solidFill>
                  <a:schemeClr val="bg1"/>
                </a:solidFill>
                <a:latin typeface="Arial" panose="020B0604020202020204" pitchFamily="34" charset="0"/>
                <a:cs typeface="Arial" panose="020B0604020202020204" pitchFamily="34" charset="0"/>
              </a:rPr>
              <a:t>ABCDEf</a:t>
            </a:r>
            <a:r>
              <a:rPr lang="en-GB" dirty="0">
                <a:solidFill>
                  <a:schemeClr val="bg1"/>
                </a:solidFill>
                <a:latin typeface="Arial" panose="020B0604020202020204" pitchFamily="34" charset="0"/>
                <a:cs typeface="Arial" panose="020B0604020202020204" pitchFamily="34" charset="0"/>
              </a:rPr>
              <a:t>, hence, with one recombination? It is P≈(0.95</a:t>
            </a:r>
            <a:r>
              <a:rPr lang="en-GB" baseline="30000" dirty="0">
                <a:solidFill>
                  <a:schemeClr val="bg1"/>
                </a:solidFill>
                <a:latin typeface="Arial" panose="020B0604020202020204" pitchFamily="34" charset="0"/>
                <a:cs typeface="Arial" panose="020B0604020202020204" pitchFamily="34" charset="0"/>
              </a:rPr>
              <a:t>4</a:t>
            </a:r>
            <a:r>
              <a:rPr lang="en-GB" dirty="0">
                <a:solidFill>
                  <a:schemeClr val="bg1"/>
                </a:solidFill>
                <a:latin typeface="Arial" panose="020B0604020202020204" pitchFamily="34" charset="0"/>
                <a:cs typeface="Arial" panose="020B0604020202020204" pitchFamily="34" charset="0"/>
              </a:rPr>
              <a:t> ∙ 0.05)/2 = 0.0204. There are 10 (since (5²-5)/2 = 10) types of gametes with just one recombination. Altogether, we expect 20.36% of gametes with one recombination. They harbour </a:t>
            </a:r>
            <a:br>
              <a:rPr lang="en-GB" dirty="0">
                <a:solidFill>
                  <a:schemeClr val="bg1"/>
                </a:solidFill>
                <a:latin typeface="Arial" panose="020B0604020202020204" pitchFamily="34" charset="0"/>
                <a:cs typeface="Arial" panose="020B0604020202020204" pitchFamily="34" charset="0"/>
              </a:rPr>
            </a:br>
            <a:r>
              <a:rPr lang="en-GB" dirty="0">
                <a:solidFill>
                  <a:schemeClr val="bg1"/>
                </a:solidFill>
                <a:latin typeface="Arial" panose="020B0604020202020204" pitchFamily="34" charset="0"/>
                <a:cs typeface="Arial" panose="020B0604020202020204" pitchFamily="34" charset="0"/>
              </a:rPr>
              <a:t>one (</a:t>
            </a:r>
            <a:r>
              <a:rPr lang="en-GB" dirty="0" err="1">
                <a:solidFill>
                  <a:schemeClr val="bg1"/>
                </a:solidFill>
                <a:latin typeface="Arial" panose="020B0604020202020204" pitchFamily="34" charset="0"/>
                <a:cs typeface="Arial" panose="020B0604020202020204" pitchFamily="34" charset="0"/>
              </a:rPr>
              <a:t>abcdeF</a:t>
            </a:r>
            <a:r>
              <a:rPr lang="en-GB" dirty="0">
                <a:solidFill>
                  <a:schemeClr val="bg1"/>
                </a:solidFill>
                <a:latin typeface="Arial" panose="020B0604020202020204" pitchFamily="34" charset="0"/>
                <a:cs typeface="Arial" panose="020B0604020202020204" pitchFamily="34" charset="0"/>
              </a:rPr>
              <a:t>) or two (</a:t>
            </a:r>
            <a:r>
              <a:rPr lang="en-GB" dirty="0" err="1">
                <a:solidFill>
                  <a:schemeClr val="bg1"/>
                </a:solidFill>
                <a:latin typeface="Arial" panose="020B0604020202020204" pitchFamily="34" charset="0"/>
                <a:cs typeface="Arial" panose="020B0604020202020204" pitchFamily="34" charset="0"/>
              </a:rPr>
              <a:t>abcdEF</a:t>
            </a:r>
            <a:r>
              <a:rPr lang="en-GB" dirty="0">
                <a:solidFill>
                  <a:schemeClr val="bg1"/>
                </a:solidFill>
                <a:latin typeface="Arial" panose="020B0604020202020204" pitchFamily="34" charset="0"/>
                <a:cs typeface="Arial" panose="020B0604020202020204" pitchFamily="34" charset="0"/>
              </a:rPr>
              <a:t>) ... up to five ‘positive’ alleles (therefore trait values 1 to 5).</a:t>
            </a:r>
            <a:r>
              <a:rPr lang="en-GB" sz="800" dirty="0">
                <a:solidFill>
                  <a:schemeClr val="bg1"/>
                </a:solidFill>
                <a:latin typeface="Arial" panose="020B0604020202020204" pitchFamily="34" charset="0"/>
                <a:cs typeface="Arial" panose="020B0604020202020204" pitchFamily="34" charset="0"/>
              </a:rPr>
              <a:t> </a:t>
            </a:r>
          </a:p>
          <a:p>
            <a:endParaRPr lang="en-GB" sz="800" dirty="0">
              <a:solidFill>
                <a:schemeClr val="bg1"/>
              </a:solidFill>
              <a:latin typeface="Arial" panose="020B0604020202020204" pitchFamily="34" charset="0"/>
              <a:cs typeface="Arial" panose="020B0604020202020204" pitchFamily="34" charset="0"/>
            </a:endParaRPr>
          </a:p>
          <a:p>
            <a:r>
              <a:rPr lang="en-GB" dirty="0">
                <a:solidFill>
                  <a:schemeClr val="bg1"/>
                </a:solidFill>
                <a:latin typeface="Arial" panose="020B0604020202020204" pitchFamily="34" charset="0"/>
                <a:cs typeface="Arial" panose="020B0604020202020204" pitchFamily="34" charset="0"/>
              </a:rPr>
              <a:t>We expect 2.1434% of gametes (or DH lines) with two recombination; and 0.1128% with three </a:t>
            </a:r>
            <a:r>
              <a:rPr lang="en-GB" dirty="0" err="1">
                <a:solidFill>
                  <a:schemeClr val="bg1"/>
                </a:solidFill>
                <a:latin typeface="Arial" panose="020B0604020202020204" pitchFamily="34" charset="0"/>
                <a:cs typeface="Arial" panose="020B0604020202020204" pitchFamily="34" charset="0"/>
              </a:rPr>
              <a:t>recombinations</a:t>
            </a:r>
            <a:r>
              <a:rPr lang="en-GB" dirty="0">
                <a:solidFill>
                  <a:schemeClr val="bg1"/>
                </a:solidFill>
                <a:latin typeface="Arial" panose="020B0604020202020204" pitchFamily="34" charset="0"/>
                <a:cs typeface="Arial" panose="020B0604020202020204" pitchFamily="34" charset="0"/>
              </a:rPr>
              <a:t>; and 3 in 100.000 with four and 3 in 10 millions with five (two types: </a:t>
            </a:r>
            <a:r>
              <a:rPr lang="en-GB" dirty="0" err="1">
                <a:solidFill>
                  <a:schemeClr val="bg1"/>
                </a:solidFill>
                <a:latin typeface="Arial" panose="020B0604020202020204" pitchFamily="34" charset="0"/>
                <a:cs typeface="Arial" panose="020B0604020202020204" pitchFamily="34" charset="0"/>
              </a:rPr>
              <a:t>AbCdEf</a:t>
            </a:r>
            <a:r>
              <a:rPr lang="en-GB" dirty="0">
                <a:solidFill>
                  <a:schemeClr val="bg1"/>
                </a:solidFill>
                <a:latin typeface="Arial" panose="020B0604020202020204" pitchFamily="34" charset="0"/>
                <a:cs typeface="Arial" panose="020B0604020202020204" pitchFamily="34" charset="0"/>
              </a:rPr>
              <a:t> and </a:t>
            </a:r>
            <a:r>
              <a:rPr lang="en-GB" dirty="0" err="1">
                <a:solidFill>
                  <a:schemeClr val="bg1"/>
                </a:solidFill>
                <a:latin typeface="Arial" panose="020B0604020202020204" pitchFamily="34" charset="0"/>
                <a:cs typeface="Arial" panose="020B0604020202020204" pitchFamily="34" charset="0"/>
              </a:rPr>
              <a:t>aBcDeF</a:t>
            </a:r>
            <a:r>
              <a:rPr lang="en-GB" dirty="0">
                <a:solidFill>
                  <a:schemeClr val="bg1"/>
                </a:solidFill>
                <a:latin typeface="Arial" panose="020B0604020202020204" pitchFamily="34" charset="0"/>
                <a:cs typeface="Arial" panose="020B0604020202020204" pitchFamily="34" charset="0"/>
              </a:rPr>
              <a:t>).  </a:t>
            </a:r>
          </a:p>
        </p:txBody>
      </p:sp>
      <p:sp>
        <p:nvSpPr>
          <p:cNvPr id="18" name="TextBox 17"/>
          <p:cNvSpPr txBox="1"/>
          <p:nvPr/>
        </p:nvSpPr>
        <p:spPr>
          <a:xfrm>
            <a:off x="1085275" y="969301"/>
            <a:ext cx="808181" cy="1588127"/>
          </a:xfrm>
          <a:prstGeom prst="rect">
            <a:avLst/>
          </a:prstGeom>
          <a:noFill/>
        </p:spPr>
        <p:txBody>
          <a:bodyPr wrap="square" rtlCol="0">
            <a:spAutoFit/>
          </a:bodyPr>
          <a:lstStyle/>
          <a:p>
            <a:pPr>
              <a:lnSpc>
                <a:spcPct val="90000"/>
              </a:lnSpc>
            </a:pPr>
            <a:r>
              <a:rPr lang="en-GB" dirty="0">
                <a:solidFill>
                  <a:srgbClr val="FF0000"/>
                </a:solidFill>
                <a:latin typeface="Arial" panose="020B0604020202020204" pitchFamily="34" charset="0"/>
                <a:cs typeface="Arial" panose="020B0604020202020204" pitchFamily="34" charset="0"/>
              </a:rPr>
              <a:t>A</a:t>
            </a:r>
            <a:br>
              <a:rPr lang="en-GB" dirty="0">
                <a:solidFill>
                  <a:srgbClr val="FF0000"/>
                </a:solidFill>
                <a:latin typeface="Arial" panose="020B0604020202020204" pitchFamily="34" charset="0"/>
                <a:cs typeface="Arial" panose="020B0604020202020204" pitchFamily="34" charset="0"/>
              </a:rPr>
            </a:br>
            <a:r>
              <a:rPr lang="en-GB" dirty="0">
                <a:solidFill>
                  <a:srgbClr val="FF0000"/>
                </a:solidFill>
                <a:latin typeface="Arial" panose="020B0604020202020204" pitchFamily="34" charset="0"/>
                <a:cs typeface="Arial" panose="020B0604020202020204" pitchFamily="34" charset="0"/>
              </a:rPr>
              <a:t>B</a:t>
            </a:r>
            <a:br>
              <a:rPr lang="en-GB" dirty="0">
                <a:solidFill>
                  <a:srgbClr val="FF0000"/>
                </a:solidFill>
                <a:latin typeface="Arial" panose="020B0604020202020204" pitchFamily="34" charset="0"/>
                <a:cs typeface="Arial" panose="020B0604020202020204" pitchFamily="34" charset="0"/>
              </a:rPr>
            </a:br>
            <a:r>
              <a:rPr lang="en-GB" dirty="0">
                <a:solidFill>
                  <a:srgbClr val="FF0000"/>
                </a:solidFill>
                <a:latin typeface="Arial" panose="020B0604020202020204" pitchFamily="34" charset="0"/>
                <a:cs typeface="Arial" panose="020B0604020202020204" pitchFamily="34" charset="0"/>
              </a:rPr>
              <a:t>C</a:t>
            </a:r>
            <a:br>
              <a:rPr lang="en-GB" dirty="0">
                <a:solidFill>
                  <a:srgbClr val="FF0000"/>
                </a:solidFill>
                <a:latin typeface="Arial" panose="020B0604020202020204" pitchFamily="34" charset="0"/>
                <a:cs typeface="Arial" panose="020B0604020202020204" pitchFamily="34" charset="0"/>
              </a:rPr>
            </a:br>
            <a:r>
              <a:rPr lang="en-GB" dirty="0">
                <a:solidFill>
                  <a:srgbClr val="FF0000"/>
                </a:solidFill>
                <a:latin typeface="Arial" panose="020B0604020202020204" pitchFamily="34" charset="0"/>
                <a:cs typeface="Arial" panose="020B0604020202020204" pitchFamily="34" charset="0"/>
              </a:rPr>
              <a:t>D</a:t>
            </a:r>
          </a:p>
          <a:p>
            <a:pPr>
              <a:lnSpc>
                <a:spcPct val="90000"/>
              </a:lnSpc>
            </a:pPr>
            <a:r>
              <a:rPr lang="en-GB" dirty="0">
                <a:solidFill>
                  <a:srgbClr val="FF0000"/>
                </a:solidFill>
                <a:latin typeface="Arial" panose="020B0604020202020204" pitchFamily="34" charset="0"/>
                <a:cs typeface="Arial" panose="020B0604020202020204" pitchFamily="34" charset="0"/>
              </a:rPr>
              <a:t>E</a:t>
            </a:r>
          </a:p>
          <a:p>
            <a:pPr>
              <a:lnSpc>
                <a:spcPct val="90000"/>
              </a:lnSpc>
            </a:pPr>
            <a:r>
              <a:rPr lang="en-GB" dirty="0">
                <a:solidFill>
                  <a:srgbClr val="FF0000"/>
                </a:solidFill>
                <a:latin typeface="Arial" panose="020B0604020202020204" pitchFamily="34" charset="0"/>
                <a:cs typeface="Arial" panose="020B0604020202020204" pitchFamily="34" charset="0"/>
              </a:rPr>
              <a:t>F</a:t>
            </a:r>
          </a:p>
        </p:txBody>
      </p:sp>
      <p:sp>
        <p:nvSpPr>
          <p:cNvPr id="3" name="TextBox 2"/>
          <p:cNvSpPr txBox="1"/>
          <p:nvPr/>
        </p:nvSpPr>
        <p:spPr>
          <a:xfrm>
            <a:off x="72000" y="5854130"/>
            <a:ext cx="12047673" cy="923330"/>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defPPr>
              <a:defRPr lang="en-US"/>
            </a:defPPr>
            <a:lvl1pPr>
              <a:defRPr>
                <a:latin typeface="Arial" panose="020B0604020202020204" pitchFamily="34" charset="0"/>
                <a:cs typeface="Arial" panose="020B0604020202020204" pitchFamily="34" charset="0"/>
              </a:defRPr>
            </a:lvl1pPr>
          </a:lstStyle>
          <a:p>
            <a:r>
              <a:rPr lang="en-GB" dirty="0">
                <a:solidFill>
                  <a:schemeClr val="bg1"/>
                </a:solidFill>
              </a:rPr>
              <a:t>Recombination and Segregation steers genetic variance. Evolution and breeders‘ success depend on genetic variance. Let us ponder the impact of linkage and allele phases (haplotypes) on genetic variance.</a:t>
            </a:r>
            <a:endParaRPr lang="de-DE" dirty="0">
              <a:solidFill>
                <a:schemeClr val="bg1"/>
              </a:solidFill>
            </a:endParaRPr>
          </a:p>
          <a:p>
            <a:r>
              <a:rPr lang="en-GB" dirty="0">
                <a:solidFill>
                  <a:schemeClr val="bg1"/>
                </a:solidFill>
              </a:rPr>
              <a:t>DOI: 10.1007/s00122-019-03433-x</a:t>
            </a:r>
          </a:p>
        </p:txBody>
      </p:sp>
      <p:sp>
        <p:nvSpPr>
          <p:cNvPr id="20" name="Textfeld 5"/>
          <p:cNvSpPr txBox="1"/>
          <p:nvPr/>
        </p:nvSpPr>
        <p:spPr>
          <a:xfrm>
            <a:off x="11409830" y="6365558"/>
            <a:ext cx="782172" cy="46166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lgn="ctr"/>
            <a:fld id="{5B255CE3-06F4-4E80-85AD-A0878CDD5C50}" type="slidenum">
              <a:rPr lang="en-US" sz="2400">
                <a:latin typeface="Arial" panose="020B0604020202020204" pitchFamily="34" charset="0"/>
                <a:cs typeface="Arial" panose="020B0604020202020204" pitchFamily="34" charset="0"/>
              </a:rPr>
              <a:pPr algn="ctr"/>
              <a:t>13</a:t>
            </a:fld>
            <a:endParaRPr lang="en-US" sz="2400" dirty="0">
              <a:latin typeface="Arial" panose="020B0604020202020204" pitchFamily="34" charset="0"/>
              <a:cs typeface="Arial" panose="020B0604020202020204" pitchFamily="34" charset="0"/>
            </a:endParaRPr>
          </a:p>
        </p:txBody>
      </p:sp>
      <p:grpSp>
        <p:nvGrpSpPr>
          <p:cNvPr id="27" name="Group 26"/>
          <p:cNvGrpSpPr/>
          <p:nvPr/>
        </p:nvGrpSpPr>
        <p:grpSpPr>
          <a:xfrm>
            <a:off x="324000" y="1006245"/>
            <a:ext cx="796533" cy="1501312"/>
            <a:chOff x="324000" y="1006245"/>
            <a:chExt cx="796533" cy="1501312"/>
          </a:xfrm>
        </p:grpSpPr>
        <p:grpSp>
          <p:nvGrpSpPr>
            <p:cNvPr id="16" name="Group 15"/>
            <p:cNvGrpSpPr/>
            <p:nvPr/>
          </p:nvGrpSpPr>
          <p:grpSpPr>
            <a:xfrm>
              <a:off x="539719" y="1006245"/>
              <a:ext cx="580814" cy="1501312"/>
              <a:chOff x="539719" y="1006245"/>
              <a:chExt cx="580814" cy="1501312"/>
            </a:xfrm>
          </p:grpSpPr>
          <p:sp>
            <p:nvSpPr>
              <p:cNvPr id="9" name="Down Arrow 8"/>
              <p:cNvSpPr/>
              <p:nvPr/>
            </p:nvSpPr>
            <p:spPr>
              <a:xfrm rot="5400000">
                <a:off x="691375" y="854589"/>
                <a:ext cx="249787" cy="553100"/>
              </a:xfrm>
              <a:prstGeom prst="downArrow">
                <a:avLst/>
              </a:prstGeom>
              <a:solidFill>
                <a:schemeClr val="bg1">
                  <a:lumMod val="9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Down Arrow 9"/>
              <p:cNvSpPr/>
              <p:nvPr/>
            </p:nvSpPr>
            <p:spPr>
              <a:xfrm rot="5400000">
                <a:off x="709850" y="1108590"/>
                <a:ext cx="249787" cy="553100"/>
              </a:xfrm>
              <a:prstGeom prst="downArrow">
                <a:avLst/>
              </a:prstGeom>
              <a:solidFill>
                <a:schemeClr val="bg1">
                  <a:lumMod val="9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Down Arrow 10"/>
              <p:cNvSpPr/>
              <p:nvPr/>
            </p:nvSpPr>
            <p:spPr>
              <a:xfrm rot="5400000">
                <a:off x="700611" y="1353351"/>
                <a:ext cx="249787" cy="553100"/>
              </a:xfrm>
              <a:prstGeom prst="downArrow">
                <a:avLst/>
              </a:prstGeom>
              <a:solidFill>
                <a:schemeClr val="bg1">
                  <a:lumMod val="9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Down Arrow 12"/>
              <p:cNvSpPr/>
              <p:nvPr/>
            </p:nvSpPr>
            <p:spPr>
              <a:xfrm rot="5400000">
                <a:off x="700614" y="1607352"/>
                <a:ext cx="249787" cy="553100"/>
              </a:xfrm>
              <a:prstGeom prst="downArrow">
                <a:avLst/>
              </a:prstGeom>
              <a:solidFill>
                <a:schemeClr val="bg1">
                  <a:lumMod val="9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Down Arrow 13"/>
              <p:cNvSpPr/>
              <p:nvPr/>
            </p:nvSpPr>
            <p:spPr>
              <a:xfrm rot="5400000">
                <a:off x="719089" y="1861353"/>
                <a:ext cx="249787" cy="553100"/>
              </a:xfrm>
              <a:prstGeom prst="downArrow">
                <a:avLst/>
              </a:prstGeom>
              <a:solidFill>
                <a:schemeClr val="bg1">
                  <a:lumMod val="9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Down Arrow 14"/>
              <p:cNvSpPr/>
              <p:nvPr/>
            </p:nvSpPr>
            <p:spPr>
              <a:xfrm rot="5400000">
                <a:off x="709850" y="2106114"/>
                <a:ext cx="249787" cy="553100"/>
              </a:xfrm>
              <a:prstGeom prst="downArrow">
                <a:avLst/>
              </a:prstGeom>
              <a:solidFill>
                <a:schemeClr val="bg1">
                  <a:lumMod val="9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1" name="Rounded Rectangle 20"/>
            <p:cNvSpPr/>
            <p:nvPr/>
          </p:nvSpPr>
          <p:spPr>
            <a:xfrm>
              <a:off x="324000" y="1128866"/>
              <a:ext cx="180000" cy="18000"/>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ed Rectangle 21"/>
            <p:cNvSpPr/>
            <p:nvPr/>
          </p:nvSpPr>
          <p:spPr>
            <a:xfrm>
              <a:off x="324000" y="1373177"/>
              <a:ext cx="180000" cy="36000"/>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ed Rectangle 22"/>
            <p:cNvSpPr/>
            <p:nvPr/>
          </p:nvSpPr>
          <p:spPr>
            <a:xfrm>
              <a:off x="324000" y="1613558"/>
              <a:ext cx="180000" cy="54000"/>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ed Rectangle 23"/>
            <p:cNvSpPr/>
            <p:nvPr/>
          </p:nvSpPr>
          <p:spPr>
            <a:xfrm>
              <a:off x="325570" y="1863376"/>
              <a:ext cx="180000" cy="10800"/>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ed Rectangle 24"/>
            <p:cNvSpPr/>
            <p:nvPr/>
          </p:nvSpPr>
          <p:spPr>
            <a:xfrm>
              <a:off x="324000" y="2122610"/>
              <a:ext cx="180000" cy="32400"/>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ounded Rectangle 25"/>
            <p:cNvSpPr/>
            <p:nvPr/>
          </p:nvSpPr>
          <p:spPr>
            <a:xfrm>
              <a:off x="324000" y="2377135"/>
              <a:ext cx="180000" cy="18000"/>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extBox 1"/>
          <p:cNvSpPr txBox="1"/>
          <p:nvPr/>
        </p:nvSpPr>
        <p:spPr>
          <a:xfrm>
            <a:off x="4265127" y="1455892"/>
            <a:ext cx="6364773" cy="369332"/>
          </a:xfrm>
          <a:prstGeom prst="rect">
            <a:avLst/>
          </a:prstGeom>
          <a:solidFill>
            <a:srgbClr val="000000">
              <a:alpha val="76078"/>
            </a:srgbClr>
          </a:solidFill>
        </p:spPr>
        <p:txBody>
          <a:bodyPr wrap="square" rtlCol="0">
            <a:spAutoFit/>
          </a:bodyPr>
          <a:lstStyle/>
          <a:p>
            <a:r>
              <a:rPr lang="en-GB" dirty="0">
                <a:solidFill>
                  <a:schemeClr val="bg1">
                    <a:lumMod val="95000"/>
                  </a:schemeClr>
                </a:solidFill>
                <a:latin typeface="Arial" panose="020B0604020202020204" pitchFamily="34" charset="0"/>
                <a:cs typeface="Arial" panose="020B0604020202020204" pitchFamily="34" charset="0"/>
              </a:rPr>
              <a:t>DH offspring of a six-fold heterozygous individual (genotype).</a:t>
            </a:r>
            <a:endParaRPr lang="en-GB" dirty="0">
              <a:solidFill>
                <a:schemeClr val="bg1">
                  <a:lumMod val="95000"/>
                </a:schemeClr>
              </a:solidFill>
            </a:endParaRPr>
          </a:p>
        </p:txBody>
      </p:sp>
    </p:spTree>
    <p:extLst>
      <p:ext uri="{BB962C8B-B14F-4D97-AF65-F5344CB8AC3E}">
        <p14:creationId xmlns:p14="http://schemas.microsoft.com/office/powerpoint/2010/main" val="34338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a:grpSpLocks noChangeAspect="1"/>
          </p:cNvGrpSpPr>
          <p:nvPr/>
        </p:nvGrpSpPr>
        <p:grpSpPr>
          <a:xfrm>
            <a:off x="71999" y="692628"/>
            <a:ext cx="7376760" cy="5951214"/>
            <a:chOff x="65211" y="607849"/>
            <a:chExt cx="6586393" cy="5313584"/>
          </a:xfrm>
        </p:grpSpPr>
        <p:sp>
          <p:nvSpPr>
            <p:cNvPr id="103" name="Rectangle 102"/>
            <p:cNvSpPr/>
            <p:nvPr/>
          </p:nvSpPr>
          <p:spPr>
            <a:xfrm>
              <a:off x="65211" y="647469"/>
              <a:ext cx="6586393" cy="5273964"/>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Line 6"/>
            <p:cNvSpPr>
              <a:spLocks noChangeShapeType="1"/>
            </p:cNvSpPr>
            <p:nvPr/>
          </p:nvSpPr>
          <p:spPr bwMode="auto">
            <a:xfrm flipV="1">
              <a:off x="925636" y="1222289"/>
              <a:ext cx="0" cy="3975100"/>
            </a:xfrm>
            <a:prstGeom prst="line">
              <a:avLst/>
            </a:prstGeom>
            <a:solidFill>
              <a:schemeClr val="bg1"/>
            </a:solidFill>
            <a:ln w="269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 name="Line 7"/>
            <p:cNvSpPr>
              <a:spLocks noChangeShapeType="1"/>
            </p:cNvSpPr>
            <p:nvPr/>
          </p:nvSpPr>
          <p:spPr bwMode="auto">
            <a:xfrm flipV="1">
              <a:off x="916111" y="1222289"/>
              <a:ext cx="0" cy="3975100"/>
            </a:xfrm>
            <a:prstGeom prst="line">
              <a:avLst/>
            </a:prstGeom>
            <a:solidFill>
              <a:schemeClr val="bg1"/>
            </a:solidFill>
            <a:ln w="269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 name="Line 8"/>
            <p:cNvSpPr>
              <a:spLocks noChangeShapeType="1"/>
            </p:cNvSpPr>
            <p:nvPr/>
          </p:nvSpPr>
          <p:spPr bwMode="auto">
            <a:xfrm flipV="1">
              <a:off x="6308849" y="1222289"/>
              <a:ext cx="0" cy="3975100"/>
            </a:xfrm>
            <a:prstGeom prst="line">
              <a:avLst/>
            </a:prstGeom>
            <a:solidFill>
              <a:schemeClr val="bg1"/>
            </a:solidFill>
            <a:ln w="269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Line 9"/>
            <p:cNvSpPr>
              <a:spLocks noChangeShapeType="1"/>
            </p:cNvSpPr>
            <p:nvPr/>
          </p:nvSpPr>
          <p:spPr bwMode="auto">
            <a:xfrm flipH="1">
              <a:off x="839911" y="5197389"/>
              <a:ext cx="85725" cy="0"/>
            </a:xfrm>
            <a:prstGeom prst="line">
              <a:avLst/>
            </a:prstGeom>
            <a:solidFill>
              <a:schemeClr val="bg1"/>
            </a:solidFill>
            <a:ln w="269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Line 10"/>
            <p:cNvSpPr>
              <a:spLocks noChangeShapeType="1"/>
            </p:cNvSpPr>
            <p:nvPr/>
          </p:nvSpPr>
          <p:spPr bwMode="auto">
            <a:xfrm flipH="1">
              <a:off x="831974" y="5197389"/>
              <a:ext cx="84138" cy="0"/>
            </a:xfrm>
            <a:prstGeom prst="line">
              <a:avLst/>
            </a:prstGeom>
            <a:solidFill>
              <a:schemeClr val="bg1"/>
            </a:solidFill>
            <a:ln w="269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Line 11"/>
            <p:cNvSpPr>
              <a:spLocks noChangeShapeType="1"/>
            </p:cNvSpPr>
            <p:nvPr/>
          </p:nvSpPr>
          <p:spPr bwMode="auto">
            <a:xfrm>
              <a:off x="6308849" y="5197389"/>
              <a:ext cx="84138" cy="0"/>
            </a:xfrm>
            <a:prstGeom prst="line">
              <a:avLst/>
            </a:prstGeom>
            <a:solidFill>
              <a:schemeClr val="bg1"/>
            </a:solidFill>
            <a:ln w="269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Rectangle 12"/>
            <p:cNvSpPr>
              <a:spLocks noChangeArrowheads="1"/>
            </p:cNvSpPr>
            <p:nvPr/>
          </p:nvSpPr>
          <p:spPr bwMode="auto">
            <a:xfrm>
              <a:off x="617661" y="5097376"/>
              <a:ext cx="114500" cy="2473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rgbClr val="000000"/>
                  </a:solidFill>
                  <a:effectLst/>
                  <a:latin typeface="Arial" panose="020B0604020202020204" pitchFamily="34" charset="0"/>
                </a:rPr>
                <a:t>0</a:t>
              </a:r>
              <a:endParaRPr kumimoji="0" lang="en-US" altLang="en-US" b="0" i="0" u="none" strike="noStrike" cap="none" normalizeH="0" baseline="0">
                <a:ln>
                  <a:noFill/>
                </a:ln>
                <a:solidFill>
                  <a:schemeClr val="tx1"/>
                </a:solidFill>
                <a:effectLst/>
                <a:latin typeface="Arial" panose="020B0604020202020204" pitchFamily="34" charset="0"/>
              </a:endParaRPr>
            </a:p>
          </p:txBody>
        </p:sp>
        <p:sp>
          <p:nvSpPr>
            <p:cNvPr id="15" name="Line 13"/>
            <p:cNvSpPr>
              <a:spLocks noChangeShapeType="1"/>
            </p:cNvSpPr>
            <p:nvPr/>
          </p:nvSpPr>
          <p:spPr bwMode="auto">
            <a:xfrm flipH="1">
              <a:off x="882774" y="4835439"/>
              <a:ext cx="42863" cy="0"/>
            </a:xfrm>
            <a:prstGeom prst="line">
              <a:avLst/>
            </a:prstGeom>
            <a:solidFill>
              <a:schemeClr val="bg1"/>
            </a:solidFill>
            <a:ln w="269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Line 14"/>
            <p:cNvSpPr>
              <a:spLocks noChangeShapeType="1"/>
            </p:cNvSpPr>
            <p:nvPr/>
          </p:nvSpPr>
          <p:spPr bwMode="auto">
            <a:xfrm flipH="1">
              <a:off x="873249" y="4835439"/>
              <a:ext cx="42863" cy="0"/>
            </a:xfrm>
            <a:prstGeom prst="line">
              <a:avLst/>
            </a:prstGeom>
            <a:solidFill>
              <a:schemeClr val="bg1"/>
            </a:solidFill>
            <a:ln w="269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Line 15"/>
            <p:cNvSpPr>
              <a:spLocks noChangeShapeType="1"/>
            </p:cNvSpPr>
            <p:nvPr/>
          </p:nvSpPr>
          <p:spPr bwMode="auto">
            <a:xfrm>
              <a:off x="6308849" y="4835439"/>
              <a:ext cx="42863" cy="0"/>
            </a:xfrm>
            <a:prstGeom prst="line">
              <a:avLst/>
            </a:prstGeom>
            <a:solidFill>
              <a:schemeClr val="bg1"/>
            </a:solidFill>
            <a:ln w="269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Line 16"/>
            <p:cNvSpPr>
              <a:spLocks noChangeShapeType="1"/>
            </p:cNvSpPr>
            <p:nvPr/>
          </p:nvSpPr>
          <p:spPr bwMode="auto">
            <a:xfrm flipH="1">
              <a:off x="839911" y="4475076"/>
              <a:ext cx="85725" cy="0"/>
            </a:xfrm>
            <a:prstGeom prst="line">
              <a:avLst/>
            </a:prstGeom>
            <a:solidFill>
              <a:schemeClr val="bg1"/>
            </a:solidFill>
            <a:ln w="269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Line 17"/>
            <p:cNvSpPr>
              <a:spLocks noChangeShapeType="1"/>
            </p:cNvSpPr>
            <p:nvPr/>
          </p:nvSpPr>
          <p:spPr bwMode="auto">
            <a:xfrm flipH="1">
              <a:off x="831974" y="4475076"/>
              <a:ext cx="84138" cy="0"/>
            </a:xfrm>
            <a:prstGeom prst="line">
              <a:avLst/>
            </a:prstGeom>
            <a:solidFill>
              <a:schemeClr val="bg1"/>
            </a:solidFill>
            <a:ln w="269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Line 18"/>
            <p:cNvSpPr>
              <a:spLocks noChangeShapeType="1"/>
            </p:cNvSpPr>
            <p:nvPr/>
          </p:nvSpPr>
          <p:spPr bwMode="auto">
            <a:xfrm>
              <a:off x="6308849" y="4475076"/>
              <a:ext cx="84138" cy="0"/>
            </a:xfrm>
            <a:prstGeom prst="line">
              <a:avLst/>
            </a:prstGeom>
            <a:solidFill>
              <a:schemeClr val="bg1"/>
            </a:solidFill>
            <a:ln w="269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Rectangle 19"/>
            <p:cNvSpPr>
              <a:spLocks noChangeArrowheads="1"/>
            </p:cNvSpPr>
            <p:nvPr/>
          </p:nvSpPr>
          <p:spPr bwMode="auto">
            <a:xfrm>
              <a:off x="504949" y="4376651"/>
              <a:ext cx="229000" cy="2473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rgbClr val="000000"/>
                  </a:solidFill>
                  <a:effectLst/>
                  <a:latin typeface="Arial" panose="020B0604020202020204" pitchFamily="34" charset="0"/>
                </a:rPr>
                <a:t>10</a:t>
              </a:r>
              <a:endParaRPr kumimoji="0" lang="en-US" altLang="en-US" b="0" i="0" u="none" strike="noStrike" cap="none" normalizeH="0" baseline="0">
                <a:ln>
                  <a:noFill/>
                </a:ln>
                <a:solidFill>
                  <a:schemeClr val="tx1"/>
                </a:solidFill>
                <a:effectLst/>
                <a:latin typeface="Arial" panose="020B0604020202020204" pitchFamily="34" charset="0"/>
              </a:endParaRPr>
            </a:p>
          </p:txBody>
        </p:sp>
        <p:sp>
          <p:nvSpPr>
            <p:cNvPr id="22" name="Line 20"/>
            <p:cNvSpPr>
              <a:spLocks noChangeShapeType="1"/>
            </p:cNvSpPr>
            <p:nvPr/>
          </p:nvSpPr>
          <p:spPr bwMode="auto">
            <a:xfrm flipH="1">
              <a:off x="882774" y="4113126"/>
              <a:ext cx="42863" cy="0"/>
            </a:xfrm>
            <a:prstGeom prst="line">
              <a:avLst/>
            </a:prstGeom>
            <a:solidFill>
              <a:schemeClr val="bg1"/>
            </a:solidFill>
            <a:ln w="269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Line 21"/>
            <p:cNvSpPr>
              <a:spLocks noChangeShapeType="1"/>
            </p:cNvSpPr>
            <p:nvPr/>
          </p:nvSpPr>
          <p:spPr bwMode="auto">
            <a:xfrm flipH="1">
              <a:off x="873249" y="4113126"/>
              <a:ext cx="42863" cy="0"/>
            </a:xfrm>
            <a:prstGeom prst="line">
              <a:avLst/>
            </a:prstGeom>
            <a:solidFill>
              <a:schemeClr val="bg1"/>
            </a:solidFill>
            <a:ln w="269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Line 22"/>
            <p:cNvSpPr>
              <a:spLocks noChangeShapeType="1"/>
            </p:cNvSpPr>
            <p:nvPr/>
          </p:nvSpPr>
          <p:spPr bwMode="auto">
            <a:xfrm>
              <a:off x="6308849" y="4113126"/>
              <a:ext cx="42863" cy="0"/>
            </a:xfrm>
            <a:prstGeom prst="line">
              <a:avLst/>
            </a:prstGeom>
            <a:solidFill>
              <a:schemeClr val="bg1"/>
            </a:solidFill>
            <a:ln w="269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Line 23"/>
            <p:cNvSpPr>
              <a:spLocks noChangeShapeType="1"/>
            </p:cNvSpPr>
            <p:nvPr/>
          </p:nvSpPr>
          <p:spPr bwMode="auto">
            <a:xfrm flipH="1">
              <a:off x="839911" y="3752764"/>
              <a:ext cx="85725" cy="0"/>
            </a:xfrm>
            <a:prstGeom prst="line">
              <a:avLst/>
            </a:prstGeom>
            <a:solidFill>
              <a:schemeClr val="bg1"/>
            </a:solidFill>
            <a:ln w="269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Line 24"/>
            <p:cNvSpPr>
              <a:spLocks noChangeShapeType="1"/>
            </p:cNvSpPr>
            <p:nvPr/>
          </p:nvSpPr>
          <p:spPr bwMode="auto">
            <a:xfrm flipH="1">
              <a:off x="831974" y="3752764"/>
              <a:ext cx="84138" cy="0"/>
            </a:xfrm>
            <a:prstGeom prst="line">
              <a:avLst/>
            </a:prstGeom>
            <a:solidFill>
              <a:schemeClr val="bg1"/>
            </a:solidFill>
            <a:ln w="269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Line 25"/>
            <p:cNvSpPr>
              <a:spLocks noChangeShapeType="1"/>
            </p:cNvSpPr>
            <p:nvPr/>
          </p:nvSpPr>
          <p:spPr bwMode="auto">
            <a:xfrm>
              <a:off x="6308849" y="3752764"/>
              <a:ext cx="84138" cy="0"/>
            </a:xfrm>
            <a:prstGeom prst="line">
              <a:avLst/>
            </a:prstGeom>
            <a:solidFill>
              <a:schemeClr val="bg1"/>
            </a:solidFill>
            <a:ln w="269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Rectangle 26"/>
            <p:cNvSpPr>
              <a:spLocks noChangeArrowheads="1"/>
            </p:cNvSpPr>
            <p:nvPr/>
          </p:nvSpPr>
          <p:spPr bwMode="auto">
            <a:xfrm>
              <a:off x="504949" y="3652751"/>
              <a:ext cx="229000" cy="2473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rgbClr val="000000"/>
                  </a:solidFill>
                  <a:effectLst/>
                  <a:latin typeface="Arial" panose="020B0604020202020204" pitchFamily="34" charset="0"/>
                </a:rPr>
                <a:t>20</a:t>
              </a:r>
              <a:endParaRPr kumimoji="0" lang="en-US" altLang="en-US" b="0" i="0" u="none" strike="noStrike" cap="none" normalizeH="0" baseline="0">
                <a:ln>
                  <a:noFill/>
                </a:ln>
                <a:solidFill>
                  <a:schemeClr val="tx1"/>
                </a:solidFill>
                <a:effectLst/>
                <a:latin typeface="Arial" panose="020B0604020202020204" pitchFamily="34" charset="0"/>
              </a:endParaRPr>
            </a:p>
          </p:txBody>
        </p:sp>
        <p:sp>
          <p:nvSpPr>
            <p:cNvPr id="29" name="Line 27"/>
            <p:cNvSpPr>
              <a:spLocks noChangeShapeType="1"/>
            </p:cNvSpPr>
            <p:nvPr/>
          </p:nvSpPr>
          <p:spPr bwMode="auto">
            <a:xfrm flipH="1">
              <a:off x="882774" y="3390814"/>
              <a:ext cx="42863" cy="0"/>
            </a:xfrm>
            <a:prstGeom prst="line">
              <a:avLst/>
            </a:prstGeom>
            <a:solidFill>
              <a:schemeClr val="bg1"/>
            </a:solidFill>
            <a:ln w="269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Line 28"/>
            <p:cNvSpPr>
              <a:spLocks noChangeShapeType="1"/>
            </p:cNvSpPr>
            <p:nvPr/>
          </p:nvSpPr>
          <p:spPr bwMode="auto">
            <a:xfrm flipH="1">
              <a:off x="873249" y="3390814"/>
              <a:ext cx="42863" cy="0"/>
            </a:xfrm>
            <a:prstGeom prst="line">
              <a:avLst/>
            </a:prstGeom>
            <a:solidFill>
              <a:schemeClr val="bg1"/>
            </a:solidFill>
            <a:ln w="269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Line 29"/>
            <p:cNvSpPr>
              <a:spLocks noChangeShapeType="1"/>
            </p:cNvSpPr>
            <p:nvPr/>
          </p:nvSpPr>
          <p:spPr bwMode="auto">
            <a:xfrm>
              <a:off x="6308849" y="3390814"/>
              <a:ext cx="42863" cy="0"/>
            </a:xfrm>
            <a:prstGeom prst="line">
              <a:avLst/>
            </a:prstGeom>
            <a:solidFill>
              <a:schemeClr val="bg1"/>
            </a:solidFill>
            <a:ln w="269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2" name="Line 30"/>
            <p:cNvSpPr>
              <a:spLocks noChangeShapeType="1"/>
            </p:cNvSpPr>
            <p:nvPr/>
          </p:nvSpPr>
          <p:spPr bwMode="auto">
            <a:xfrm flipH="1">
              <a:off x="839911" y="3028864"/>
              <a:ext cx="85725" cy="0"/>
            </a:xfrm>
            <a:prstGeom prst="line">
              <a:avLst/>
            </a:prstGeom>
            <a:solidFill>
              <a:schemeClr val="bg1"/>
            </a:solidFill>
            <a:ln w="269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Line 31"/>
            <p:cNvSpPr>
              <a:spLocks noChangeShapeType="1"/>
            </p:cNvSpPr>
            <p:nvPr/>
          </p:nvSpPr>
          <p:spPr bwMode="auto">
            <a:xfrm flipH="1">
              <a:off x="831974" y="3028864"/>
              <a:ext cx="84138" cy="0"/>
            </a:xfrm>
            <a:prstGeom prst="line">
              <a:avLst/>
            </a:prstGeom>
            <a:solidFill>
              <a:schemeClr val="bg1"/>
            </a:solidFill>
            <a:ln w="269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4" name="Line 32"/>
            <p:cNvSpPr>
              <a:spLocks noChangeShapeType="1"/>
            </p:cNvSpPr>
            <p:nvPr/>
          </p:nvSpPr>
          <p:spPr bwMode="auto">
            <a:xfrm>
              <a:off x="6308849" y="3028864"/>
              <a:ext cx="84138" cy="0"/>
            </a:xfrm>
            <a:prstGeom prst="line">
              <a:avLst/>
            </a:prstGeom>
            <a:solidFill>
              <a:schemeClr val="bg1"/>
            </a:solidFill>
            <a:ln w="269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5" name="Rectangle 33"/>
            <p:cNvSpPr>
              <a:spLocks noChangeArrowheads="1"/>
            </p:cNvSpPr>
            <p:nvPr/>
          </p:nvSpPr>
          <p:spPr bwMode="auto">
            <a:xfrm>
              <a:off x="504949" y="2930439"/>
              <a:ext cx="229000" cy="2473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rgbClr val="000000"/>
                  </a:solidFill>
                  <a:effectLst/>
                  <a:latin typeface="Arial" panose="020B0604020202020204" pitchFamily="34" charset="0"/>
                </a:rPr>
                <a:t>30</a:t>
              </a:r>
              <a:endParaRPr kumimoji="0" lang="en-US" altLang="en-US" b="0" i="0" u="none" strike="noStrike" cap="none" normalizeH="0" baseline="0">
                <a:ln>
                  <a:noFill/>
                </a:ln>
                <a:solidFill>
                  <a:schemeClr val="tx1"/>
                </a:solidFill>
                <a:effectLst/>
                <a:latin typeface="Arial" panose="020B0604020202020204" pitchFamily="34" charset="0"/>
              </a:endParaRPr>
            </a:p>
          </p:txBody>
        </p:sp>
        <p:sp>
          <p:nvSpPr>
            <p:cNvPr id="36" name="Line 34"/>
            <p:cNvSpPr>
              <a:spLocks noChangeShapeType="1"/>
            </p:cNvSpPr>
            <p:nvPr/>
          </p:nvSpPr>
          <p:spPr bwMode="auto">
            <a:xfrm flipH="1">
              <a:off x="882774" y="2668501"/>
              <a:ext cx="42863" cy="0"/>
            </a:xfrm>
            <a:prstGeom prst="line">
              <a:avLst/>
            </a:prstGeom>
            <a:solidFill>
              <a:schemeClr val="bg1"/>
            </a:solidFill>
            <a:ln w="269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Line 35"/>
            <p:cNvSpPr>
              <a:spLocks noChangeShapeType="1"/>
            </p:cNvSpPr>
            <p:nvPr/>
          </p:nvSpPr>
          <p:spPr bwMode="auto">
            <a:xfrm flipH="1">
              <a:off x="873249" y="2668501"/>
              <a:ext cx="42863" cy="0"/>
            </a:xfrm>
            <a:prstGeom prst="line">
              <a:avLst/>
            </a:prstGeom>
            <a:solidFill>
              <a:schemeClr val="bg1"/>
            </a:solidFill>
            <a:ln w="269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 name="Line 36"/>
            <p:cNvSpPr>
              <a:spLocks noChangeShapeType="1"/>
            </p:cNvSpPr>
            <p:nvPr/>
          </p:nvSpPr>
          <p:spPr bwMode="auto">
            <a:xfrm>
              <a:off x="6308849" y="2668501"/>
              <a:ext cx="42863" cy="0"/>
            </a:xfrm>
            <a:prstGeom prst="line">
              <a:avLst/>
            </a:prstGeom>
            <a:solidFill>
              <a:schemeClr val="bg1"/>
            </a:solidFill>
            <a:ln w="269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9" name="Line 37"/>
            <p:cNvSpPr>
              <a:spLocks noChangeShapeType="1"/>
            </p:cNvSpPr>
            <p:nvPr/>
          </p:nvSpPr>
          <p:spPr bwMode="auto">
            <a:xfrm flipH="1">
              <a:off x="839911" y="2308139"/>
              <a:ext cx="85725" cy="0"/>
            </a:xfrm>
            <a:prstGeom prst="line">
              <a:avLst/>
            </a:prstGeom>
            <a:solidFill>
              <a:schemeClr val="bg1"/>
            </a:solidFill>
            <a:ln w="269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0" name="Line 38"/>
            <p:cNvSpPr>
              <a:spLocks noChangeShapeType="1"/>
            </p:cNvSpPr>
            <p:nvPr/>
          </p:nvSpPr>
          <p:spPr bwMode="auto">
            <a:xfrm flipH="1">
              <a:off x="831974" y="2308139"/>
              <a:ext cx="84138" cy="0"/>
            </a:xfrm>
            <a:prstGeom prst="line">
              <a:avLst/>
            </a:prstGeom>
            <a:solidFill>
              <a:schemeClr val="bg1"/>
            </a:solidFill>
            <a:ln w="269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1" name="Line 39"/>
            <p:cNvSpPr>
              <a:spLocks noChangeShapeType="1"/>
            </p:cNvSpPr>
            <p:nvPr/>
          </p:nvSpPr>
          <p:spPr bwMode="auto">
            <a:xfrm>
              <a:off x="6308849" y="2308139"/>
              <a:ext cx="84138" cy="0"/>
            </a:xfrm>
            <a:prstGeom prst="line">
              <a:avLst/>
            </a:prstGeom>
            <a:solidFill>
              <a:schemeClr val="bg1"/>
            </a:solidFill>
            <a:ln w="269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2" name="Rectangle 40"/>
            <p:cNvSpPr>
              <a:spLocks noChangeArrowheads="1"/>
            </p:cNvSpPr>
            <p:nvPr/>
          </p:nvSpPr>
          <p:spPr bwMode="auto">
            <a:xfrm>
              <a:off x="504949" y="2208126"/>
              <a:ext cx="229000" cy="2473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rgbClr val="000000"/>
                  </a:solidFill>
                  <a:effectLst/>
                  <a:latin typeface="Arial" panose="020B0604020202020204" pitchFamily="34" charset="0"/>
                </a:rPr>
                <a:t>40</a:t>
              </a:r>
              <a:endParaRPr kumimoji="0" lang="en-US" altLang="en-US" b="0" i="0" u="none" strike="noStrike" cap="none" normalizeH="0" baseline="0">
                <a:ln>
                  <a:noFill/>
                </a:ln>
                <a:solidFill>
                  <a:schemeClr val="tx1"/>
                </a:solidFill>
                <a:effectLst/>
                <a:latin typeface="Arial" panose="020B0604020202020204" pitchFamily="34" charset="0"/>
              </a:endParaRPr>
            </a:p>
          </p:txBody>
        </p:sp>
        <p:sp>
          <p:nvSpPr>
            <p:cNvPr id="43" name="Line 41"/>
            <p:cNvSpPr>
              <a:spLocks noChangeShapeType="1"/>
            </p:cNvSpPr>
            <p:nvPr/>
          </p:nvSpPr>
          <p:spPr bwMode="auto">
            <a:xfrm flipH="1">
              <a:off x="882774" y="1946189"/>
              <a:ext cx="42863" cy="0"/>
            </a:xfrm>
            <a:prstGeom prst="line">
              <a:avLst/>
            </a:prstGeom>
            <a:solidFill>
              <a:schemeClr val="bg1"/>
            </a:solidFill>
            <a:ln w="269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4" name="Line 42"/>
            <p:cNvSpPr>
              <a:spLocks noChangeShapeType="1"/>
            </p:cNvSpPr>
            <p:nvPr/>
          </p:nvSpPr>
          <p:spPr bwMode="auto">
            <a:xfrm flipH="1">
              <a:off x="873249" y="1946189"/>
              <a:ext cx="42863" cy="0"/>
            </a:xfrm>
            <a:prstGeom prst="line">
              <a:avLst/>
            </a:prstGeom>
            <a:solidFill>
              <a:schemeClr val="bg1"/>
            </a:solidFill>
            <a:ln w="269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5" name="Line 43"/>
            <p:cNvSpPr>
              <a:spLocks noChangeShapeType="1"/>
            </p:cNvSpPr>
            <p:nvPr/>
          </p:nvSpPr>
          <p:spPr bwMode="auto">
            <a:xfrm>
              <a:off x="6308849" y="1946189"/>
              <a:ext cx="42863" cy="0"/>
            </a:xfrm>
            <a:prstGeom prst="line">
              <a:avLst/>
            </a:prstGeom>
            <a:solidFill>
              <a:schemeClr val="bg1"/>
            </a:solidFill>
            <a:ln w="269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6" name="Line 44"/>
            <p:cNvSpPr>
              <a:spLocks noChangeShapeType="1"/>
            </p:cNvSpPr>
            <p:nvPr/>
          </p:nvSpPr>
          <p:spPr bwMode="auto">
            <a:xfrm flipH="1">
              <a:off x="839911" y="1584239"/>
              <a:ext cx="85725" cy="0"/>
            </a:xfrm>
            <a:prstGeom prst="line">
              <a:avLst/>
            </a:prstGeom>
            <a:solidFill>
              <a:schemeClr val="bg1"/>
            </a:solidFill>
            <a:ln w="269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7" name="Line 45"/>
            <p:cNvSpPr>
              <a:spLocks noChangeShapeType="1"/>
            </p:cNvSpPr>
            <p:nvPr/>
          </p:nvSpPr>
          <p:spPr bwMode="auto">
            <a:xfrm flipH="1">
              <a:off x="831974" y="1584239"/>
              <a:ext cx="84138" cy="0"/>
            </a:xfrm>
            <a:prstGeom prst="line">
              <a:avLst/>
            </a:prstGeom>
            <a:solidFill>
              <a:schemeClr val="bg1"/>
            </a:solidFill>
            <a:ln w="269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8" name="Line 46"/>
            <p:cNvSpPr>
              <a:spLocks noChangeShapeType="1"/>
            </p:cNvSpPr>
            <p:nvPr/>
          </p:nvSpPr>
          <p:spPr bwMode="auto">
            <a:xfrm>
              <a:off x="6308849" y="1584239"/>
              <a:ext cx="84138" cy="0"/>
            </a:xfrm>
            <a:prstGeom prst="line">
              <a:avLst/>
            </a:prstGeom>
            <a:solidFill>
              <a:schemeClr val="bg1"/>
            </a:solidFill>
            <a:ln w="269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9" name="Rectangle 47"/>
            <p:cNvSpPr>
              <a:spLocks noChangeArrowheads="1"/>
            </p:cNvSpPr>
            <p:nvPr/>
          </p:nvSpPr>
          <p:spPr bwMode="auto">
            <a:xfrm>
              <a:off x="504949" y="1485814"/>
              <a:ext cx="229000" cy="2473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0000"/>
                  </a:solidFill>
                  <a:effectLst/>
                  <a:latin typeface="Arial" panose="020B0604020202020204" pitchFamily="34" charset="0"/>
                </a:rPr>
                <a:t>50</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50" name="Line 48"/>
            <p:cNvSpPr>
              <a:spLocks noChangeShapeType="1"/>
            </p:cNvSpPr>
            <p:nvPr/>
          </p:nvSpPr>
          <p:spPr bwMode="auto">
            <a:xfrm flipH="1">
              <a:off x="882774" y="1222289"/>
              <a:ext cx="42863" cy="0"/>
            </a:xfrm>
            <a:prstGeom prst="line">
              <a:avLst/>
            </a:prstGeom>
            <a:solidFill>
              <a:schemeClr val="bg1"/>
            </a:solidFill>
            <a:ln w="269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1" name="Line 49"/>
            <p:cNvSpPr>
              <a:spLocks noChangeShapeType="1"/>
            </p:cNvSpPr>
            <p:nvPr/>
          </p:nvSpPr>
          <p:spPr bwMode="auto">
            <a:xfrm flipH="1">
              <a:off x="873249" y="1222289"/>
              <a:ext cx="42863" cy="0"/>
            </a:xfrm>
            <a:prstGeom prst="line">
              <a:avLst/>
            </a:prstGeom>
            <a:solidFill>
              <a:schemeClr val="bg1"/>
            </a:solidFill>
            <a:ln w="269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2" name="Line 50"/>
            <p:cNvSpPr>
              <a:spLocks noChangeShapeType="1"/>
            </p:cNvSpPr>
            <p:nvPr/>
          </p:nvSpPr>
          <p:spPr bwMode="auto">
            <a:xfrm>
              <a:off x="6308849" y="1222289"/>
              <a:ext cx="42863" cy="0"/>
            </a:xfrm>
            <a:prstGeom prst="line">
              <a:avLst/>
            </a:prstGeom>
            <a:solidFill>
              <a:schemeClr val="bg1"/>
            </a:solidFill>
            <a:ln w="269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3" name="Rectangle 51"/>
            <p:cNvSpPr>
              <a:spLocks noChangeArrowheads="1"/>
            </p:cNvSpPr>
            <p:nvPr/>
          </p:nvSpPr>
          <p:spPr bwMode="auto">
            <a:xfrm rot="16200000">
              <a:off x="-385896" y="3086972"/>
              <a:ext cx="1351103" cy="24732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0000"/>
                  </a:solidFill>
                  <a:effectLst/>
                  <a:latin typeface="Arial" panose="020B0604020202020204" pitchFamily="34" charset="0"/>
                </a:rPr>
                <a:t>Frequency (%)</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54" name="Line 52"/>
            <p:cNvSpPr>
              <a:spLocks noChangeShapeType="1"/>
            </p:cNvSpPr>
            <p:nvPr/>
          </p:nvSpPr>
          <p:spPr bwMode="auto">
            <a:xfrm>
              <a:off x="916111" y="5197389"/>
              <a:ext cx="5392738" cy="0"/>
            </a:xfrm>
            <a:prstGeom prst="line">
              <a:avLst/>
            </a:prstGeom>
            <a:solidFill>
              <a:schemeClr val="bg1"/>
            </a:solidFill>
            <a:ln w="269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5" name="Line 53"/>
            <p:cNvSpPr>
              <a:spLocks noChangeShapeType="1"/>
            </p:cNvSpPr>
            <p:nvPr/>
          </p:nvSpPr>
          <p:spPr bwMode="auto">
            <a:xfrm>
              <a:off x="916111" y="1222289"/>
              <a:ext cx="5392738" cy="0"/>
            </a:xfrm>
            <a:prstGeom prst="line">
              <a:avLst/>
            </a:prstGeom>
            <a:solidFill>
              <a:schemeClr val="bg1"/>
            </a:solidFill>
            <a:ln w="269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 name="Line 54"/>
            <p:cNvSpPr>
              <a:spLocks noChangeShapeType="1"/>
            </p:cNvSpPr>
            <p:nvPr/>
          </p:nvSpPr>
          <p:spPr bwMode="auto">
            <a:xfrm>
              <a:off x="1162174" y="5197389"/>
              <a:ext cx="0" cy="84138"/>
            </a:xfrm>
            <a:prstGeom prst="line">
              <a:avLst/>
            </a:prstGeom>
            <a:solidFill>
              <a:schemeClr val="bg1"/>
            </a:solidFill>
            <a:ln w="269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 name="Rectangle 55"/>
            <p:cNvSpPr>
              <a:spLocks noChangeArrowheads="1"/>
            </p:cNvSpPr>
            <p:nvPr/>
          </p:nvSpPr>
          <p:spPr bwMode="auto">
            <a:xfrm>
              <a:off x="1060574" y="5302164"/>
              <a:ext cx="114500" cy="2473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rgbClr val="000000"/>
                  </a:solidFill>
                  <a:effectLst/>
                  <a:latin typeface="Arial" panose="020B0604020202020204" pitchFamily="34" charset="0"/>
                </a:rPr>
                <a:t>0</a:t>
              </a:r>
              <a:endParaRPr kumimoji="0" lang="en-US" altLang="en-US" b="0" i="0" u="none" strike="noStrike" cap="none" normalizeH="0" baseline="0">
                <a:ln>
                  <a:noFill/>
                </a:ln>
                <a:solidFill>
                  <a:schemeClr val="tx1"/>
                </a:solidFill>
                <a:effectLst/>
                <a:latin typeface="Arial" panose="020B0604020202020204" pitchFamily="34" charset="0"/>
              </a:endParaRPr>
            </a:p>
          </p:txBody>
        </p:sp>
        <p:sp>
          <p:nvSpPr>
            <p:cNvPr id="58" name="Line 56"/>
            <p:cNvSpPr>
              <a:spLocks noChangeShapeType="1"/>
            </p:cNvSpPr>
            <p:nvPr/>
          </p:nvSpPr>
          <p:spPr bwMode="auto">
            <a:xfrm>
              <a:off x="1978149" y="5197389"/>
              <a:ext cx="0" cy="84138"/>
            </a:xfrm>
            <a:prstGeom prst="line">
              <a:avLst/>
            </a:prstGeom>
            <a:solidFill>
              <a:schemeClr val="bg1"/>
            </a:solidFill>
            <a:ln w="269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9" name="Rectangle 57"/>
            <p:cNvSpPr>
              <a:spLocks noChangeArrowheads="1"/>
            </p:cNvSpPr>
            <p:nvPr/>
          </p:nvSpPr>
          <p:spPr bwMode="auto">
            <a:xfrm>
              <a:off x="1876549" y="5302164"/>
              <a:ext cx="114500" cy="2473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rgbClr val="000000"/>
                  </a:solidFill>
                  <a:effectLst/>
                  <a:latin typeface="Arial" panose="020B0604020202020204" pitchFamily="34" charset="0"/>
                </a:rPr>
                <a:t>1</a:t>
              </a:r>
              <a:endParaRPr kumimoji="0" lang="en-US" altLang="en-US" b="0" i="0" u="none" strike="noStrike" cap="none" normalizeH="0" baseline="0">
                <a:ln>
                  <a:noFill/>
                </a:ln>
                <a:solidFill>
                  <a:schemeClr val="tx1"/>
                </a:solidFill>
                <a:effectLst/>
                <a:latin typeface="Arial" panose="020B0604020202020204" pitchFamily="34" charset="0"/>
              </a:endParaRPr>
            </a:p>
          </p:txBody>
        </p:sp>
        <p:sp>
          <p:nvSpPr>
            <p:cNvPr id="60" name="Line 58"/>
            <p:cNvSpPr>
              <a:spLocks noChangeShapeType="1"/>
            </p:cNvSpPr>
            <p:nvPr/>
          </p:nvSpPr>
          <p:spPr bwMode="auto">
            <a:xfrm>
              <a:off x="2795711" y="5197389"/>
              <a:ext cx="0" cy="84138"/>
            </a:xfrm>
            <a:prstGeom prst="line">
              <a:avLst/>
            </a:prstGeom>
            <a:solidFill>
              <a:schemeClr val="bg1"/>
            </a:solidFill>
            <a:ln w="269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1" name="Rectangle 59"/>
            <p:cNvSpPr>
              <a:spLocks noChangeArrowheads="1"/>
            </p:cNvSpPr>
            <p:nvPr/>
          </p:nvSpPr>
          <p:spPr bwMode="auto">
            <a:xfrm>
              <a:off x="2694111" y="5302164"/>
              <a:ext cx="114500" cy="2473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rgbClr val="000000"/>
                  </a:solidFill>
                  <a:effectLst/>
                  <a:latin typeface="Arial" panose="020B0604020202020204" pitchFamily="34" charset="0"/>
                </a:rPr>
                <a:t>2</a:t>
              </a:r>
              <a:endParaRPr kumimoji="0" lang="en-US" altLang="en-US" b="0" i="0" u="none" strike="noStrike" cap="none" normalizeH="0" baseline="0">
                <a:ln>
                  <a:noFill/>
                </a:ln>
                <a:solidFill>
                  <a:schemeClr val="tx1"/>
                </a:solidFill>
                <a:effectLst/>
                <a:latin typeface="Arial" panose="020B0604020202020204" pitchFamily="34" charset="0"/>
              </a:endParaRPr>
            </a:p>
          </p:txBody>
        </p:sp>
        <p:sp>
          <p:nvSpPr>
            <p:cNvPr id="62" name="Line 60"/>
            <p:cNvSpPr>
              <a:spLocks noChangeShapeType="1"/>
            </p:cNvSpPr>
            <p:nvPr/>
          </p:nvSpPr>
          <p:spPr bwMode="auto">
            <a:xfrm>
              <a:off x="3613274" y="5197389"/>
              <a:ext cx="0" cy="84138"/>
            </a:xfrm>
            <a:prstGeom prst="line">
              <a:avLst/>
            </a:prstGeom>
            <a:solidFill>
              <a:schemeClr val="bg1"/>
            </a:solidFill>
            <a:ln w="269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3" name="Rectangle 61"/>
            <p:cNvSpPr>
              <a:spLocks noChangeArrowheads="1"/>
            </p:cNvSpPr>
            <p:nvPr/>
          </p:nvSpPr>
          <p:spPr bwMode="auto">
            <a:xfrm>
              <a:off x="3511674" y="5302164"/>
              <a:ext cx="114500" cy="2473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rgbClr val="000000"/>
                  </a:solidFill>
                  <a:effectLst/>
                  <a:latin typeface="Arial" panose="020B0604020202020204" pitchFamily="34" charset="0"/>
                </a:rPr>
                <a:t>3</a:t>
              </a:r>
              <a:endParaRPr kumimoji="0" lang="en-US" altLang="en-US" b="0" i="0" u="none" strike="noStrike" cap="none" normalizeH="0" baseline="0">
                <a:ln>
                  <a:noFill/>
                </a:ln>
                <a:solidFill>
                  <a:schemeClr val="tx1"/>
                </a:solidFill>
                <a:effectLst/>
                <a:latin typeface="Arial" panose="020B0604020202020204" pitchFamily="34" charset="0"/>
              </a:endParaRPr>
            </a:p>
          </p:txBody>
        </p:sp>
        <p:sp>
          <p:nvSpPr>
            <p:cNvPr id="64" name="Line 62"/>
            <p:cNvSpPr>
              <a:spLocks noChangeShapeType="1"/>
            </p:cNvSpPr>
            <p:nvPr/>
          </p:nvSpPr>
          <p:spPr bwMode="auto">
            <a:xfrm>
              <a:off x="4429249" y="5197389"/>
              <a:ext cx="0" cy="84138"/>
            </a:xfrm>
            <a:prstGeom prst="line">
              <a:avLst/>
            </a:prstGeom>
            <a:solidFill>
              <a:schemeClr val="bg1"/>
            </a:solidFill>
            <a:ln w="269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5" name="Rectangle 63"/>
            <p:cNvSpPr>
              <a:spLocks noChangeArrowheads="1"/>
            </p:cNvSpPr>
            <p:nvPr/>
          </p:nvSpPr>
          <p:spPr bwMode="auto">
            <a:xfrm>
              <a:off x="4329236" y="5302164"/>
              <a:ext cx="114500" cy="2473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rgbClr val="000000"/>
                  </a:solidFill>
                  <a:effectLst/>
                  <a:latin typeface="Arial" panose="020B0604020202020204" pitchFamily="34" charset="0"/>
                </a:rPr>
                <a:t>4</a:t>
              </a:r>
              <a:endParaRPr kumimoji="0" lang="en-US" altLang="en-US" b="0" i="0" u="none" strike="noStrike" cap="none" normalizeH="0" baseline="0">
                <a:ln>
                  <a:noFill/>
                </a:ln>
                <a:solidFill>
                  <a:schemeClr val="tx1"/>
                </a:solidFill>
                <a:effectLst/>
                <a:latin typeface="Arial" panose="020B0604020202020204" pitchFamily="34" charset="0"/>
              </a:endParaRPr>
            </a:p>
          </p:txBody>
        </p:sp>
        <p:sp>
          <p:nvSpPr>
            <p:cNvPr id="66" name="Line 64"/>
            <p:cNvSpPr>
              <a:spLocks noChangeShapeType="1"/>
            </p:cNvSpPr>
            <p:nvPr/>
          </p:nvSpPr>
          <p:spPr bwMode="auto">
            <a:xfrm>
              <a:off x="5246811" y="5197389"/>
              <a:ext cx="0" cy="84138"/>
            </a:xfrm>
            <a:prstGeom prst="line">
              <a:avLst/>
            </a:prstGeom>
            <a:solidFill>
              <a:schemeClr val="bg1"/>
            </a:solidFill>
            <a:ln w="269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7" name="Rectangle 65"/>
            <p:cNvSpPr>
              <a:spLocks noChangeArrowheads="1"/>
            </p:cNvSpPr>
            <p:nvPr/>
          </p:nvSpPr>
          <p:spPr bwMode="auto">
            <a:xfrm>
              <a:off x="5145211" y="5302164"/>
              <a:ext cx="114500" cy="2473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rgbClr val="000000"/>
                  </a:solidFill>
                  <a:effectLst/>
                  <a:latin typeface="Arial" panose="020B0604020202020204" pitchFamily="34" charset="0"/>
                </a:rPr>
                <a:t>5</a:t>
              </a:r>
              <a:endParaRPr kumimoji="0" lang="en-US" altLang="en-US" b="0" i="0" u="none" strike="noStrike" cap="none" normalizeH="0" baseline="0">
                <a:ln>
                  <a:noFill/>
                </a:ln>
                <a:solidFill>
                  <a:schemeClr val="tx1"/>
                </a:solidFill>
                <a:effectLst/>
                <a:latin typeface="Arial" panose="020B0604020202020204" pitchFamily="34" charset="0"/>
              </a:endParaRPr>
            </a:p>
          </p:txBody>
        </p:sp>
        <p:sp>
          <p:nvSpPr>
            <p:cNvPr id="68" name="Line 66"/>
            <p:cNvSpPr>
              <a:spLocks noChangeShapeType="1"/>
            </p:cNvSpPr>
            <p:nvPr/>
          </p:nvSpPr>
          <p:spPr bwMode="auto">
            <a:xfrm>
              <a:off x="6062786" y="5197389"/>
              <a:ext cx="0" cy="84138"/>
            </a:xfrm>
            <a:prstGeom prst="line">
              <a:avLst/>
            </a:prstGeom>
            <a:solidFill>
              <a:schemeClr val="bg1"/>
            </a:solidFill>
            <a:ln w="269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9" name="Rectangle 67"/>
            <p:cNvSpPr>
              <a:spLocks noChangeArrowheads="1"/>
            </p:cNvSpPr>
            <p:nvPr/>
          </p:nvSpPr>
          <p:spPr bwMode="auto">
            <a:xfrm>
              <a:off x="5962774" y="5302164"/>
              <a:ext cx="114500" cy="2473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rgbClr val="000000"/>
                  </a:solidFill>
                  <a:effectLst/>
                  <a:latin typeface="Arial" panose="020B0604020202020204" pitchFamily="34" charset="0"/>
                </a:rPr>
                <a:t>6</a:t>
              </a:r>
              <a:endParaRPr kumimoji="0" lang="en-US" altLang="en-US" b="0" i="0" u="none" strike="noStrike" cap="none" normalizeH="0" baseline="0">
                <a:ln>
                  <a:noFill/>
                </a:ln>
                <a:solidFill>
                  <a:schemeClr val="tx1"/>
                </a:solidFill>
                <a:effectLst/>
                <a:latin typeface="Arial" panose="020B0604020202020204" pitchFamily="34" charset="0"/>
              </a:endParaRPr>
            </a:p>
          </p:txBody>
        </p:sp>
        <p:sp>
          <p:nvSpPr>
            <p:cNvPr id="70" name="Rectangle 68"/>
            <p:cNvSpPr>
              <a:spLocks noChangeArrowheads="1"/>
            </p:cNvSpPr>
            <p:nvPr/>
          </p:nvSpPr>
          <p:spPr bwMode="auto">
            <a:xfrm>
              <a:off x="2216274" y="5502189"/>
              <a:ext cx="2282333" cy="2473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0000"/>
                  </a:solidFill>
                  <a:effectLst/>
                  <a:latin typeface="Arial" panose="020B0604020202020204" pitchFamily="34" charset="0"/>
                </a:rPr>
                <a:t>Trait value from 0 up to 6</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71" name="Rectangle 69"/>
            <p:cNvSpPr>
              <a:spLocks noChangeArrowheads="1"/>
            </p:cNvSpPr>
            <p:nvPr/>
          </p:nvSpPr>
          <p:spPr bwMode="auto">
            <a:xfrm>
              <a:off x="1090736" y="1585826"/>
              <a:ext cx="141288" cy="3611563"/>
            </a:xfrm>
            <a:prstGeom prst="rect">
              <a:avLst/>
            </a:prstGeom>
            <a:solidFill>
              <a:schemeClr val="tx1"/>
            </a:solidFill>
            <a:ln w="2698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72" name="Rectangle 70"/>
            <p:cNvSpPr>
              <a:spLocks noChangeArrowheads="1"/>
            </p:cNvSpPr>
            <p:nvPr/>
          </p:nvSpPr>
          <p:spPr bwMode="auto">
            <a:xfrm>
              <a:off x="1908299" y="5197389"/>
              <a:ext cx="141288" cy="1588"/>
            </a:xfrm>
            <a:prstGeom prst="rect">
              <a:avLst/>
            </a:prstGeom>
            <a:solidFill>
              <a:schemeClr val="bg1"/>
            </a:solidFill>
            <a:ln w="2698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73" name="Rectangle 71"/>
            <p:cNvSpPr>
              <a:spLocks noChangeArrowheads="1"/>
            </p:cNvSpPr>
            <p:nvPr/>
          </p:nvSpPr>
          <p:spPr bwMode="auto">
            <a:xfrm>
              <a:off x="2724274" y="5197389"/>
              <a:ext cx="142875" cy="1588"/>
            </a:xfrm>
            <a:prstGeom prst="rect">
              <a:avLst/>
            </a:prstGeom>
            <a:solidFill>
              <a:schemeClr val="bg1"/>
            </a:solidFill>
            <a:ln w="2698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74" name="Rectangle 72"/>
            <p:cNvSpPr>
              <a:spLocks noChangeArrowheads="1"/>
            </p:cNvSpPr>
            <p:nvPr/>
          </p:nvSpPr>
          <p:spPr bwMode="auto">
            <a:xfrm>
              <a:off x="3541836" y="5197389"/>
              <a:ext cx="142875" cy="1588"/>
            </a:xfrm>
            <a:prstGeom prst="rect">
              <a:avLst/>
            </a:prstGeom>
            <a:solidFill>
              <a:schemeClr val="bg1"/>
            </a:solidFill>
            <a:ln w="2698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75" name="Rectangle 73"/>
            <p:cNvSpPr>
              <a:spLocks noChangeArrowheads="1"/>
            </p:cNvSpPr>
            <p:nvPr/>
          </p:nvSpPr>
          <p:spPr bwMode="auto">
            <a:xfrm>
              <a:off x="4359399" y="5197389"/>
              <a:ext cx="141288" cy="1588"/>
            </a:xfrm>
            <a:prstGeom prst="rect">
              <a:avLst/>
            </a:prstGeom>
            <a:solidFill>
              <a:schemeClr val="bg1"/>
            </a:solidFill>
            <a:ln w="2698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76" name="Rectangle 74"/>
            <p:cNvSpPr>
              <a:spLocks noChangeArrowheads="1"/>
            </p:cNvSpPr>
            <p:nvPr/>
          </p:nvSpPr>
          <p:spPr bwMode="auto">
            <a:xfrm>
              <a:off x="5176961" y="5197389"/>
              <a:ext cx="141288" cy="1588"/>
            </a:xfrm>
            <a:prstGeom prst="rect">
              <a:avLst/>
            </a:prstGeom>
            <a:solidFill>
              <a:schemeClr val="bg1"/>
            </a:solidFill>
            <a:ln w="2698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77" name="Rectangle 75"/>
            <p:cNvSpPr>
              <a:spLocks noChangeArrowheads="1"/>
            </p:cNvSpPr>
            <p:nvPr/>
          </p:nvSpPr>
          <p:spPr bwMode="auto">
            <a:xfrm>
              <a:off x="5992936" y="1585826"/>
              <a:ext cx="142875" cy="3611563"/>
            </a:xfrm>
            <a:prstGeom prst="rect">
              <a:avLst/>
            </a:prstGeom>
            <a:solidFill>
              <a:schemeClr val="tx1"/>
            </a:solidFill>
            <a:ln w="2698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78" name="Rectangle 76"/>
            <p:cNvSpPr>
              <a:spLocks noChangeArrowheads="1"/>
            </p:cNvSpPr>
            <p:nvPr/>
          </p:nvSpPr>
          <p:spPr bwMode="auto">
            <a:xfrm>
              <a:off x="1147886" y="5084676"/>
              <a:ext cx="141288" cy="112713"/>
            </a:xfrm>
            <a:prstGeom prst="rect">
              <a:avLst/>
            </a:prstGeom>
            <a:solidFill>
              <a:schemeClr val="bg1"/>
            </a:solidFill>
            <a:ln w="26988">
              <a:solidFill>
                <a:srgbClr val="008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79" name="Rectangle 77"/>
            <p:cNvSpPr>
              <a:spLocks noChangeArrowheads="1"/>
            </p:cNvSpPr>
            <p:nvPr/>
          </p:nvSpPr>
          <p:spPr bwMode="auto">
            <a:xfrm>
              <a:off x="1963861" y="4521114"/>
              <a:ext cx="142875" cy="676275"/>
            </a:xfrm>
            <a:prstGeom prst="rect">
              <a:avLst/>
            </a:prstGeom>
            <a:solidFill>
              <a:schemeClr val="bg1"/>
            </a:solidFill>
            <a:ln w="26988">
              <a:solidFill>
                <a:srgbClr val="008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80" name="Rectangle 78"/>
            <p:cNvSpPr>
              <a:spLocks noChangeArrowheads="1"/>
            </p:cNvSpPr>
            <p:nvPr/>
          </p:nvSpPr>
          <p:spPr bwMode="auto">
            <a:xfrm>
              <a:off x="2781424" y="3503526"/>
              <a:ext cx="141288" cy="1693863"/>
            </a:xfrm>
            <a:prstGeom prst="rect">
              <a:avLst/>
            </a:prstGeom>
            <a:solidFill>
              <a:schemeClr val="bg1"/>
            </a:solidFill>
            <a:ln w="26988">
              <a:solidFill>
                <a:srgbClr val="008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81" name="Rectangle 79"/>
            <p:cNvSpPr>
              <a:spLocks noChangeArrowheads="1"/>
            </p:cNvSpPr>
            <p:nvPr/>
          </p:nvSpPr>
          <p:spPr bwMode="auto">
            <a:xfrm>
              <a:off x="3598986" y="2939964"/>
              <a:ext cx="141288" cy="2257425"/>
            </a:xfrm>
            <a:prstGeom prst="rect">
              <a:avLst/>
            </a:prstGeom>
            <a:solidFill>
              <a:schemeClr val="bg1"/>
            </a:solidFill>
            <a:ln w="26988">
              <a:solidFill>
                <a:srgbClr val="008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82" name="Rectangle 80"/>
            <p:cNvSpPr>
              <a:spLocks noChangeArrowheads="1"/>
            </p:cNvSpPr>
            <p:nvPr/>
          </p:nvSpPr>
          <p:spPr bwMode="auto">
            <a:xfrm>
              <a:off x="4416549" y="3503526"/>
              <a:ext cx="141288" cy="1693863"/>
            </a:xfrm>
            <a:prstGeom prst="rect">
              <a:avLst/>
            </a:prstGeom>
            <a:solidFill>
              <a:schemeClr val="bg1"/>
            </a:solidFill>
            <a:ln w="26988">
              <a:solidFill>
                <a:srgbClr val="008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83" name="Rectangle 81"/>
            <p:cNvSpPr>
              <a:spLocks noChangeArrowheads="1"/>
            </p:cNvSpPr>
            <p:nvPr/>
          </p:nvSpPr>
          <p:spPr bwMode="auto">
            <a:xfrm>
              <a:off x="5232524" y="4521114"/>
              <a:ext cx="142875" cy="676275"/>
            </a:xfrm>
            <a:prstGeom prst="rect">
              <a:avLst/>
            </a:prstGeom>
            <a:solidFill>
              <a:schemeClr val="bg1"/>
            </a:solidFill>
            <a:ln w="26988">
              <a:solidFill>
                <a:srgbClr val="008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84" name="Rectangle 82"/>
            <p:cNvSpPr>
              <a:spLocks noChangeArrowheads="1"/>
            </p:cNvSpPr>
            <p:nvPr/>
          </p:nvSpPr>
          <p:spPr bwMode="auto">
            <a:xfrm>
              <a:off x="6050086" y="5084676"/>
              <a:ext cx="141288" cy="112713"/>
            </a:xfrm>
            <a:prstGeom prst="rect">
              <a:avLst/>
            </a:prstGeom>
            <a:solidFill>
              <a:schemeClr val="bg1"/>
            </a:solidFill>
            <a:ln w="26988">
              <a:solidFill>
                <a:srgbClr val="008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85" name="Rectangle 83"/>
            <p:cNvSpPr>
              <a:spLocks noChangeArrowheads="1"/>
            </p:cNvSpPr>
            <p:nvPr/>
          </p:nvSpPr>
          <p:spPr bwMode="auto">
            <a:xfrm>
              <a:off x="1035174" y="2546264"/>
              <a:ext cx="141288" cy="2651125"/>
            </a:xfrm>
            <a:prstGeom prst="rect">
              <a:avLst/>
            </a:prstGeom>
            <a:solidFill>
              <a:schemeClr val="bg1">
                <a:lumMod val="75000"/>
              </a:schemeClr>
            </a:solidFill>
            <a:ln w="26988">
              <a:solidFill>
                <a:srgbClr val="80808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86" name="Rectangle 84"/>
            <p:cNvSpPr>
              <a:spLocks noChangeArrowheads="1"/>
            </p:cNvSpPr>
            <p:nvPr/>
          </p:nvSpPr>
          <p:spPr bwMode="auto">
            <a:xfrm>
              <a:off x="1852736" y="4871951"/>
              <a:ext cx="141288" cy="325438"/>
            </a:xfrm>
            <a:prstGeom prst="rect">
              <a:avLst/>
            </a:prstGeom>
            <a:solidFill>
              <a:schemeClr val="bg1">
                <a:lumMod val="75000"/>
              </a:schemeClr>
            </a:solidFill>
            <a:ln w="26988">
              <a:solidFill>
                <a:srgbClr val="80808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87" name="Rectangle 85"/>
            <p:cNvSpPr>
              <a:spLocks noChangeArrowheads="1"/>
            </p:cNvSpPr>
            <p:nvPr/>
          </p:nvSpPr>
          <p:spPr bwMode="auto">
            <a:xfrm>
              <a:off x="2670299" y="4870364"/>
              <a:ext cx="141288" cy="327025"/>
            </a:xfrm>
            <a:prstGeom prst="rect">
              <a:avLst/>
            </a:prstGeom>
            <a:solidFill>
              <a:schemeClr val="bg1">
                <a:lumMod val="75000"/>
              </a:schemeClr>
            </a:solidFill>
            <a:ln w="26988">
              <a:solidFill>
                <a:srgbClr val="80808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88" name="Rectangle 86"/>
            <p:cNvSpPr>
              <a:spLocks noChangeArrowheads="1"/>
            </p:cNvSpPr>
            <p:nvPr/>
          </p:nvSpPr>
          <p:spPr bwMode="auto">
            <a:xfrm>
              <a:off x="3486274" y="4868776"/>
              <a:ext cx="142875" cy="328613"/>
            </a:xfrm>
            <a:prstGeom prst="rect">
              <a:avLst/>
            </a:prstGeom>
            <a:solidFill>
              <a:schemeClr val="bg1">
                <a:lumMod val="75000"/>
              </a:schemeClr>
            </a:solidFill>
            <a:ln w="26988">
              <a:solidFill>
                <a:srgbClr val="80808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89" name="Rectangle 87"/>
            <p:cNvSpPr>
              <a:spLocks noChangeArrowheads="1"/>
            </p:cNvSpPr>
            <p:nvPr/>
          </p:nvSpPr>
          <p:spPr bwMode="auto">
            <a:xfrm>
              <a:off x="4303836" y="4870364"/>
              <a:ext cx="141288" cy="327025"/>
            </a:xfrm>
            <a:prstGeom prst="rect">
              <a:avLst/>
            </a:prstGeom>
            <a:solidFill>
              <a:schemeClr val="bg1">
                <a:lumMod val="75000"/>
              </a:schemeClr>
            </a:solidFill>
            <a:ln w="26988">
              <a:solidFill>
                <a:srgbClr val="80808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90" name="Rectangle 88"/>
            <p:cNvSpPr>
              <a:spLocks noChangeArrowheads="1"/>
            </p:cNvSpPr>
            <p:nvPr/>
          </p:nvSpPr>
          <p:spPr bwMode="auto">
            <a:xfrm>
              <a:off x="5121399" y="4871951"/>
              <a:ext cx="141288" cy="325438"/>
            </a:xfrm>
            <a:prstGeom prst="rect">
              <a:avLst/>
            </a:prstGeom>
            <a:solidFill>
              <a:schemeClr val="bg1">
                <a:lumMod val="75000"/>
              </a:schemeClr>
            </a:solidFill>
            <a:ln w="26988">
              <a:solidFill>
                <a:srgbClr val="80808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91" name="Rectangle 89"/>
            <p:cNvSpPr>
              <a:spLocks noChangeArrowheads="1"/>
            </p:cNvSpPr>
            <p:nvPr/>
          </p:nvSpPr>
          <p:spPr bwMode="auto">
            <a:xfrm>
              <a:off x="5937374" y="2546264"/>
              <a:ext cx="142875" cy="2651125"/>
            </a:xfrm>
            <a:prstGeom prst="rect">
              <a:avLst/>
            </a:prstGeom>
            <a:solidFill>
              <a:schemeClr val="bg1">
                <a:lumMod val="75000"/>
              </a:schemeClr>
            </a:solidFill>
            <a:ln w="26988">
              <a:solidFill>
                <a:srgbClr val="80808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92" name="Rectangle 90"/>
            <p:cNvSpPr>
              <a:spLocks noChangeArrowheads="1"/>
            </p:cNvSpPr>
            <p:nvPr/>
          </p:nvSpPr>
          <p:spPr bwMode="auto">
            <a:xfrm>
              <a:off x="3543293" y="692884"/>
              <a:ext cx="141418" cy="4504505"/>
            </a:xfrm>
            <a:prstGeom prst="rect">
              <a:avLst/>
            </a:prstGeom>
            <a:solidFill>
              <a:schemeClr val="bg1"/>
            </a:solidFill>
            <a:ln w="38100">
              <a:solidFill>
                <a:srgbClr val="FF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93" name="Rectangle 91"/>
            <p:cNvSpPr>
              <a:spLocks noChangeArrowheads="1"/>
            </p:cNvSpPr>
            <p:nvPr/>
          </p:nvSpPr>
          <p:spPr bwMode="auto">
            <a:xfrm>
              <a:off x="2136899" y="1642976"/>
              <a:ext cx="3076575" cy="1020763"/>
            </a:xfrm>
            <a:prstGeom prst="rect">
              <a:avLst/>
            </a:prstGeom>
            <a:solidFill>
              <a:schemeClr val="bg1"/>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94" name="Rectangle 92"/>
            <p:cNvSpPr>
              <a:spLocks noChangeArrowheads="1"/>
            </p:cNvSpPr>
            <p:nvPr/>
          </p:nvSpPr>
          <p:spPr bwMode="auto">
            <a:xfrm>
              <a:off x="2767136" y="1687426"/>
              <a:ext cx="2478930" cy="2473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rgbClr val="000000"/>
                  </a:solidFill>
                  <a:effectLst/>
                  <a:latin typeface="Arial" panose="020B0604020202020204" pitchFamily="34" charset="0"/>
                </a:rPr>
                <a:t>DH Population with D=0.25</a:t>
              </a:r>
              <a:endParaRPr kumimoji="0" lang="en-US" altLang="en-US" b="0" i="0" u="none" strike="noStrike" cap="none" normalizeH="0" baseline="0">
                <a:ln>
                  <a:noFill/>
                </a:ln>
                <a:solidFill>
                  <a:schemeClr val="tx1"/>
                </a:solidFill>
                <a:effectLst/>
                <a:latin typeface="Arial" panose="020B0604020202020204" pitchFamily="34" charset="0"/>
              </a:endParaRPr>
            </a:p>
          </p:txBody>
        </p:sp>
        <p:sp>
          <p:nvSpPr>
            <p:cNvPr id="95" name="Rectangle 93"/>
            <p:cNvSpPr>
              <a:spLocks noChangeArrowheads="1"/>
            </p:cNvSpPr>
            <p:nvPr/>
          </p:nvSpPr>
          <p:spPr bwMode="auto">
            <a:xfrm>
              <a:off x="2346449" y="1733464"/>
              <a:ext cx="239713" cy="120650"/>
            </a:xfrm>
            <a:prstGeom prst="rect">
              <a:avLst/>
            </a:prstGeom>
            <a:solidFill>
              <a:schemeClr val="tx1"/>
            </a:solidFill>
            <a:ln w="2698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96" name="Rectangle 94"/>
            <p:cNvSpPr>
              <a:spLocks noChangeArrowheads="1"/>
            </p:cNvSpPr>
            <p:nvPr/>
          </p:nvSpPr>
          <p:spPr bwMode="auto">
            <a:xfrm>
              <a:off x="2767136" y="1927139"/>
              <a:ext cx="2478930" cy="2473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rgbClr val="008000"/>
                  </a:solidFill>
                  <a:effectLst/>
                  <a:latin typeface="Arial" panose="020B0604020202020204" pitchFamily="34" charset="0"/>
                </a:rPr>
                <a:t>DH Population with D=0.00</a:t>
              </a:r>
              <a:endParaRPr kumimoji="0" lang="en-US" altLang="en-US" b="0" i="0" u="none" strike="noStrike" cap="none" normalizeH="0" baseline="0">
                <a:ln>
                  <a:noFill/>
                </a:ln>
                <a:solidFill>
                  <a:schemeClr val="tx1"/>
                </a:solidFill>
                <a:effectLst/>
                <a:latin typeface="Arial" panose="020B0604020202020204" pitchFamily="34" charset="0"/>
              </a:endParaRPr>
            </a:p>
          </p:txBody>
        </p:sp>
        <p:sp>
          <p:nvSpPr>
            <p:cNvPr id="97" name="Rectangle 95"/>
            <p:cNvSpPr>
              <a:spLocks noChangeArrowheads="1"/>
            </p:cNvSpPr>
            <p:nvPr/>
          </p:nvSpPr>
          <p:spPr bwMode="auto">
            <a:xfrm>
              <a:off x="2346449" y="1973176"/>
              <a:ext cx="239713" cy="120650"/>
            </a:xfrm>
            <a:prstGeom prst="rect">
              <a:avLst/>
            </a:prstGeom>
            <a:solidFill>
              <a:schemeClr val="bg1"/>
            </a:solidFill>
            <a:ln w="26988">
              <a:solidFill>
                <a:srgbClr val="008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98" name="Rectangle 96"/>
            <p:cNvSpPr>
              <a:spLocks noChangeArrowheads="1"/>
            </p:cNvSpPr>
            <p:nvPr/>
          </p:nvSpPr>
          <p:spPr bwMode="auto">
            <a:xfrm>
              <a:off x="2767136" y="2168439"/>
              <a:ext cx="2707930" cy="2473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808080"/>
                  </a:solidFill>
                  <a:effectLst/>
                  <a:latin typeface="Arial" panose="020B0604020202020204" pitchFamily="34" charset="0"/>
                </a:rPr>
                <a:t>DH Population with D=0.2375</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99" name="Rectangle 97"/>
            <p:cNvSpPr>
              <a:spLocks noChangeArrowheads="1"/>
            </p:cNvSpPr>
            <p:nvPr/>
          </p:nvSpPr>
          <p:spPr bwMode="auto">
            <a:xfrm>
              <a:off x="2346449" y="2214476"/>
              <a:ext cx="239713" cy="119063"/>
            </a:xfrm>
            <a:prstGeom prst="rect">
              <a:avLst/>
            </a:prstGeom>
            <a:solidFill>
              <a:schemeClr val="bg1">
                <a:lumMod val="75000"/>
              </a:schemeClr>
            </a:solidFill>
            <a:ln w="26988">
              <a:solidFill>
                <a:srgbClr val="80808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00" name="Rectangle 98"/>
            <p:cNvSpPr>
              <a:spLocks noChangeArrowheads="1"/>
            </p:cNvSpPr>
            <p:nvPr/>
          </p:nvSpPr>
          <p:spPr bwMode="auto">
            <a:xfrm>
              <a:off x="2767136" y="2408151"/>
              <a:ext cx="2547630" cy="2473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FF0000"/>
                  </a:solidFill>
                  <a:effectLst/>
                  <a:latin typeface="Arial" panose="020B0604020202020204" pitchFamily="34" charset="0"/>
                </a:rPr>
                <a:t>DH Population with D=-0.25</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101" name="Rectangle 99"/>
            <p:cNvSpPr>
              <a:spLocks noChangeArrowheads="1"/>
            </p:cNvSpPr>
            <p:nvPr/>
          </p:nvSpPr>
          <p:spPr bwMode="auto">
            <a:xfrm>
              <a:off x="2346449" y="2454189"/>
              <a:ext cx="239713" cy="120650"/>
            </a:xfrm>
            <a:prstGeom prst="rect">
              <a:avLst/>
            </a:prstGeom>
            <a:solidFill>
              <a:schemeClr val="bg1"/>
            </a:solidFill>
            <a:ln w="38100">
              <a:solidFill>
                <a:srgbClr val="FF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cxnSp>
          <p:nvCxnSpPr>
            <p:cNvPr id="112" name="Straight Connector 111"/>
            <p:cNvCxnSpPr/>
            <p:nvPr/>
          </p:nvCxnSpPr>
          <p:spPr>
            <a:xfrm rot="21540000" flipH="1">
              <a:off x="917981" y="709920"/>
              <a:ext cx="9525" cy="57482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3" name="Line 45"/>
            <p:cNvSpPr>
              <a:spLocks noChangeShapeType="1"/>
            </p:cNvSpPr>
            <p:nvPr/>
          </p:nvSpPr>
          <p:spPr bwMode="auto">
            <a:xfrm flipH="1">
              <a:off x="850562" y="692884"/>
              <a:ext cx="84138" cy="0"/>
            </a:xfrm>
            <a:prstGeom prst="line">
              <a:avLst/>
            </a:prstGeom>
            <a:solidFill>
              <a:schemeClr val="bg1"/>
            </a:solidFill>
            <a:ln w="269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FF0000"/>
                </a:solidFill>
              </a:endParaRPr>
            </a:p>
          </p:txBody>
        </p:sp>
        <p:sp>
          <p:nvSpPr>
            <p:cNvPr id="114" name="Rectangle 113"/>
            <p:cNvSpPr/>
            <p:nvPr/>
          </p:nvSpPr>
          <p:spPr>
            <a:xfrm>
              <a:off x="771662" y="1085192"/>
              <a:ext cx="3965374" cy="1640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Rectangle 114"/>
            <p:cNvSpPr/>
            <p:nvPr/>
          </p:nvSpPr>
          <p:spPr>
            <a:xfrm>
              <a:off x="3716331" y="1138893"/>
              <a:ext cx="2740012" cy="4326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Rectangle 115"/>
            <p:cNvSpPr/>
            <p:nvPr/>
          </p:nvSpPr>
          <p:spPr>
            <a:xfrm>
              <a:off x="771662" y="884545"/>
              <a:ext cx="570199" cy="960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cxnSp>
          <p:nvCxnSpPr>
            <p:cNvPr id="118" name="Straight Connector 117"/>
            <p:cNvCxnSpPr/>
            <p:nvPr/>
          </p:nvCxnSpPr>
          <p:spPr>
            <a:xfrm>
              <a:off x="932522" y="1584239"/>
              <a:ext cx="539775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9" name="Rectangle 47"/>
            <p:cNvSpPr>
              <a:spLocks noChangeArrowheads="1"/>
            </p:cNvSpPr>
            <p:nvPr/>
          </p:nvSpPr>
          <p:spPr bwMode="auto">
            <a:xfrm>
              <a:off x="496773" y="607849"/>
              <a:ext cx="343501" cy="247321"/>
            </a:xfrm>
            <a:prstGeom prst="rect">
              <a:avLst/>
            </a:prstGeom>
            <a:solidFill>
              <a:schemeClr val="bg1"/>
            </a:solidFill>
            <a:ln w="9525">
              <a:solidFill>
                <a:schemeClr val="bg1"/>
              </a:solidFill>
              <a:miter lim="800000"/>
              <a:headEnd/>
              <a:tailEnd/>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FF0000"/>
                  </a:solidFill>
                  <a:effectLst/>
                  <a:latin typeface="Arial" panose="020B0604020202020204" pitchFamily="34" charset="0"/>
                </a:rPr>
                <a:t>100</a:t>
              </a:r>
            </a:p>
          </p:txBody>
        </p:sp>
        <p:cxnSp>
          <p:nvCxnSpPr>
            <p:cNvPr id="120" name="Straight Connector 119"/>
            <p:cNvCxnSpPr/>
            <p:nvPr/>
          </p:nvCxnSpPr>
          <p:spPr>
            <a:xfrm>
              <a:off x="959407" y="692040"/>
              <a:ext cx="539775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21" name="Rectangle 120"/>
            <p:cNvSpPr/>
            <p:nvPr/>
          </p:nvSpPr>
          <p:spPr>
            <a:xfrm>
              <a:off x="3332722" y="898677"/>
              <a:ext cx="570199" cy="960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grpSp>
      <p:sp>
        <p:nvSpPr>
          <p:cNvPr id="106" name="Textfeld 4"/>
          <p:cNvSpPr txBox="1">
            <a:spLocks noChangeArrowheads="1"/>
          </p:cNvSpPr>
          <p:nvPr/>
        </p:nvSpPr>
        <p:spPr bwMode="auto">
          <a:xfrm>
            <a:off x="72000" y="18522"/>
            <a:ext cx="12008980" cy="461665"/>
          </a:xfrm>
          <a:prstGeom prst="rect">
            <a:avLst/>
          </a:prstGeom>
          <a:solidFill>
            <a:schemeClr val="bg1"/>
          </a:solidFill>
          <a:ln>
            <a:noFill/>
          </a:ln>
          <a:effectLst>
            <a:outerShdw blurRad="50800" dist="38100" dir="2700000" algn="tl" rotWithShape="0">
              <a:prstClr val="black">
                <a:alpha val="40000"/>
              </a:prstClr>
            </a:outerShdw>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GB" sz="2400" dirty="0">
                <a:latin typeface="Arial" panose="020B0604020202020204" pitchFamily="34" charset="0"/>
                <a:cs typeface="Arial" panose="020B0604020202020204" pitchFamily="34" charset="0"/>
              </a:rPr>
              <a:t>Impact of LD </a:t>
            </a:r>
            <a:r>
              <a:rPr lang="en-GB" sz="2400" dirty="0">
                <a:solidFill>
                  <a:srgbClr val="0000FF"/>
                </a:solidFill>
                <a:latin typeface="Arial" panose="020B0604020202020204" pitchFamily="34" charset="0"/>
                <a:cs typeface="Arial" panose="020B0604020202020204" pitchFamily="34" charset="0"/>
              </a:rPr>
              <a:t>between ... loci </a:t>
            </a:r>
            <a:r>
              <a:rPr lang="en-GB" sz="2400" dirty="0">
                <a:latin typeface="Arial" panose="020B0604020202020204" pitchFamily="34" charset="0"/>
                <a:cs typeface="Arial" panose="020B0604020202020204" pitchFamily="34" charset="0"/>
              </a:rPr>
              <a:t>on genetic variance due to segregation </a:t>
            </a:r>
          </a:p>
        </p:txBody>
      </p:sp>
      <p:sp>
        <p:nvSpPr>
          <p:cNvPr id="123" name="Textfeld 5"/>
          <p:cNvSpPr txBox="1"/>
          <p:nvPr/>
        </p:nvSpPr>
        <p:spPr>
          <a:xfrm>
            <a:off x="11409830" y="6365558"/>
            <a:ext cx="782172" cy="46166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lgn="ctr"/>
            <a:fld id="{5B255CE3-06F4-4E80-85AD-A0878CDD5C50}" type="slidenum">
              <a:rPr lang="en-US" sz="2400">
                <a:latin typeface="Arial" panose="020B0604020202020204" pitchFamily="34" charset="0"/>
                <a:cs typeface="Arial" panose="020B0604020202020204" pitchFamily="34" charset="0"/>
              </a:rPr>
              <a:pPr algn="ctr"/>
              <a:t>14</a:t>
            </a:fld>
            <a:endParaRPr lang="en-US" sz="24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7760213" y="2322100"/>
            <a:ext cx="1398206" cy="4320000"/>
          </a:xfrm>
          <a:prstGeom prst="rect">
            <a:avLst/>
          </a:prstGeom>
          <a:effectLst>
            <a:outerShdw blurRad="50800" dist="38100" dir="2700000" algn="tl" rotWithShape="0">
              <a:prstClr val="black">
                <a:alpha val="40000"/>
              </a:prstClr>
            </a:outerShdw>
          </a:effectLst>
        </p:spPr>
      </p:pic>
      <p:pic>
        <p:nvPicPr>
          <p:cNvPr id="5" name="Picture 4"/>
          <p:cNvPicPr>
            <a:picLocks noChangeAspect="1"/>
          </p:cNvPicPr>
          <p:nvPr/>
        </p:nvPicPr>
        <p:blipFill>
          <a:blip r:embed="rId3"/>
          <a:stretch>
            <a:fillRect/>
          </a:stretch>
        </p:blipFill>
        <p:spPr>
          <a:xfrm>
            <a:off x="9469873" y="2334270"/>
            <a:ext cx="1432675" cy="4320000"/>
          </a:xfrm>
          <a:prstGeom prst="rect">
            <a:avLst/>
          </a:prstGeom>
          <a:effectLst>
            <a:outerShdw blurRad="50800" dist="38100" dir="2700000" algn="tl" rotWithShape="0">
              <a:prstClr val="black">
                <a:alpha val="40000"/>
              </a:prstClr>
            </a:outerShdw>
          </a:effectLst>
        </p:spPr>
      </p:pic>
      <p:sp>
        <p:nvSpPr>
          <p:cNvPr id="6" name="TextBox 5"/>
          <p:cNvSpPr txBox="1"/>
          <p:nvPr/>
        </p:nvSpPr>
        <p:spPr>
          <a:xfrm>
            <a:off x="7562396" y="592113"/>
            <a:ext cx="4505841" cy="1477328"/>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GB" dirty="0">
                <a:latin typeface="Arial" panose="020B0604020202020204" pitchFamily="34" charset="0"/>
                <a:cs typeface="Arial" panose="020B0604020202020204" pitchFamily="34" charset="0"/>
              </a:rPr>
              <a:t>How is it possible that the ‘same’ F1 </a:t>
            </a:r>
          </a:p>
          <a:p>
            <a:r>
              <a:rPr lang="en-GB" dirty="0">
                <a:solidFill>
                  <a:srgbClr val="FF0000"/>
                </a:solidFill>
                <a:latin typeface="Arial" panose="020B0604020202020204" pitchFamily="34" charset="0"/>
                <a:cs typeface="Arial" panose="020B0604020202020204" pitchFamily="34" charset="0"/>
              </a:rPr>
              <a:t>A</a:t>
            </a:r>
            <a:r>
              <a:rPr lang="en-GB" dirty="0">
                <a:solidFill>
                  <a:srgbClr val="0000FF"/>
                </a:solidFill>
                <a:latin typeface="Arial" panose="020B0604020202020204" pitchFamily="34" charset="0"/>
                <a:cs typeface="Arial" panose="020B0604020202020204" pitchFamily="34" charset="0"/>
              </a:rPr>
              <a:t>a</a:t>
            </a:r>
            <a:r>
              <a:rPr lang="en-GB" dirty="0">
                <a:solidFill>
                  <a:srgbClr val="FF0000"/>
                </a:solidFill>
                <a:latin typeface="Arial" panose="020B0604020202020204" pitchFamily="34" charset="0"/>
                <a:cs typeface="Arial" panose="020B0604020202020204" pitchFamily="34" charset="0"/>
              </a:rPr>
              <a:t>/B</a:t>
            </a:r>
            <a:r>
              <a:rPr lang="en-GB" dirty="0">
                <a:solidFill>
                  <a:srgbClr val="0000FF"/>
                </a:solidFill>
                <a:latin typeface="Arial" panose="020B0604020202020204" pitchFamily="34" charset="0"/>
                <a:cs typeface="Arial" panose="020B0604020202020204" pitchFamily="34" charset="0"/>
              </a:rPr>
              <a:t>b</a:t>
            </a:r>
            <a:r>
              <a:rPr lang="en-GB" dirty="0">
                <a:solidFill>
                  <a:srgbClr val="FF0000"/>
                </a:solidFill>
                <a:latin typeface="Arial" panose="020B0604020202020204" pitchFamily="34" charset="0"/>
                <a:cs typeface="Arial" panose="020B0604020202020204" pitchFamily="34" charset="0"/>
              </a:rPr>
              <a:t>/C</a:t>
            </a:r>
            <a:r>
              <a:rPr lang="en-GB" dirty="0">
                <a:solidFill>
                  <a:srgbClr val="0000FF"/>
                </a:solidFill>
                <a:latin typeface="Arial" panose="020B0604020202020204" pitchFamily="34" charset="0"/>
                <a:cs typeface="Arial" panose="020B0604020202020204" pitchFamily="34" charset="0"/>
              </a:rPr>
              <a:t>c</a:t>
            </a:r>
            <a:r>
              <a:rPr lang="en-GB" dirty="0">
                <a:solidFill>
                  <a:srgbClr val="FF0000"/>
                </a:solidFill>
                <a:latin typeface="Arial" panose="020B0604020202020204" pitchFamily="34" charset="0"/>
                <a:cs typeface="Arial" panose="020B0604020202020204" pitchFamily="34" charset="0"/>
              </a:rPr>
              <a:t>/</a:t>
            </a:r>
            <a:r>
              <a:rPr lang="en-GB" dirty="0" err="1">
                <a:solidFill>
                  <a:srgbClr val="FF0000"/>
                </a:solidFill>
                <a:latin typeface="Arial" panose="020B0604020202020204" pitchFamily="34" charset="0"/>
                <a:cs typeface="Arial" panose="020B0604020202020204" pitchFamily="34" charset="0"/>
              </a:rPr>
              <a:t>D</a:t>
            </a:r>
            <a:r>
              <a:rPr lang="en-GB" dirty="0" err="1">
                <a:solidFill>
                  <a:srgbClr val="0000FF"/>
                </a:solidFill>
                <a:latin typeface="Arial" panose="020B0604020202020204" pitchFamily="34" charset="0"/>
                <a:cs typeface="Arial" panose="020B0604020202020204" pitchFamily="34" charset="0"/>
              </a:rPr>
              <a:t>d</a:t>
            </a:r>
            <a:r>
              <a:rPr lang="en-GB" dirty="0">
                <a:solidFill>
                  <a:srgbClr val="FF0000"/>
                </a:solidFill>
                <a:latin typeface="Arial" panose="020B0604020202020204" pitchFamily="34" charset="0"/>
                <a:cs typeface="Arial" panose="020B0604020202020204" pitchFamily="34" charset="0"/>
              </a:rPr>
              <a:t>/</a:t>
            </a:r>
            <a:r>
              <a:rPr lang="en-GB" dirty="0" err="1">
                <a:solidFill>
                  <a:srgbClr val="FF0000"/>
                </a:solidFill>
                <a:latin typeface="Arial" panose="020B0604020202020204" pitchFamily="34" charset="0"/>
                <a:cs typeface="Arial" panose="020B0604020202020204" pitchFamily="34" charset="0"/>
              </a:rPr>
              <a:t>E</a:t>
            </a:r>
            <a:r>
              <a:rPr lang="en-GB" dirty="0" err="1">
                <a:solidFill>
                  <a:srgbClr val="0000FF"/>
                </a:solidFill>
                <a:latin typeface="Arial" panose="020B0604020202020204" pitchFamily="34" charset="0"/>
                <a:cs typeface="Arial" panose="020B0604020202020204" pitchFamily="34" charset="0"/>
              </a:rPr>
              <a:t>e</a:t>
            </a:r>
            <a:r>
              <a:rPr lang="en-GB" dirty="0">
                <a:solidFill>
                  <a:srgbClr val="FF0000"/>
                </a:solidFill>
                <a:latin typeface="Arial" panose="020B0604020202020204" pitchFamily="34" charset="0"/>
                <a:cs typeface="Arial" panose="020B0604020202020204" pitchFamily="34" charset="0"/>
              </a:rPr>
              <a:t>/</a:t>
            </a:r>
            <a:r>
              <a:rPr lang="en-GB" dirty="0" err="1">
                <a:solidFill>
                  <a:srgbClr val="FF0000"/>
                </a:solidFill>
                <a:latin typeface="Arial" panose="020B0604020202020204" pitchFamily="34" charset="0"/>
                <a:cs typeface="Arial" panose="020B0604020202020204" pitchFamily="34" charset="0"/>
              </a:rPr>
              <a:t>F</a:t>
            </a:r>
            <a:r>
              <a:rPr lang="en-GB" dirty="0" err="1">
                <a:solidFill>
                  <a:srgbClr val="0000FF"/>
                </a:solidFill>
                <a:latin typeface="Arial" panose="020B0604020202020204" pitchFamily="34" charset="0"/>
                <a:cs typeface="Arial" panose="020B0604020202020204" pitchFamily="34" charset="0"/>
              </a:rPr>
              <a:t>f</a:t>
            </a:r>
            <a:r>
              <a:rPr lang="en-GB" dirty="0">
                <a:solidFill>
                  <a:srgbClr val="0000FF"/>
                </a:solidFill>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can produce offspring (DH Populations, i.e., sets of homozygous inbred lines) that segregate so differently (you see the four cases)? </a:t>
            </a:r>
            <a:endParaRPr lang="en-GB" dirty="0"/>
          </a:p>
        </p:txBody>
      </p:sp>
    </p:spTree>
    <p:extLst>
      <p:ext uri="{BB962C8B-B14F-4D97-AF65-F5344CB8AC3E}">
        <p14:creationId xmlns:p14="http://schemas.microsoft.com/office/powerpoint/2010/main" val="21489695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4"/>
          <p:cNvSpPr txBox="1">
            <a:spLocks noChangeArrowheads="1"/>
          </p:cNvSpPr>
          <p:nvPr/>
        </p:nvSpPr>
        <p:spPr bwMode="auto">
          <a:xfrm>
            <a:off x="72000" y="18522"/>
            <a:ext cx="12047674" cy="461665"/>
          </a:xfrm>
          <a:prstGeom prst="rect">
            <a:avLst/>
          </a:prstGeom>
          <a:solidFill>
            <a:schemeClr val="bg1"/>
          </a:solidFill>
          <a:ln>
            <a:noFill/>
          </a:ln>
          <a:effectLst>
            <a:outerShdw blurRad="50800" dist="38100" dir="2700000" algn="tl" rotWithShape="0">
              <a:prstClr val="black">
                <a:alpha val="40000"/>
              </a:prstClr>
            </a:outerShdw>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GB" sz="2400" dirty="0">
                <a:latin typeface="Arial" panose="020B0604020202020204" pitchFamily="34" charset="0"/>
                <a:cs typeface="Arial" panose="020B0604020202020204" pitchFamily="34" charset="0"/>
              </a:rPr>
              <a:t>Impact of LD on genetic </a:t>
            </a:r>
            <a:r>
              <a:rPr lang="en-GB" sz="2400" dirty="0">
                <a:solidFill>
                  <a:srgbClr val="0000FF"/>
                </a:solidFill>
                <a:latin typeface="Arial" panose="020B0604020202020204" pitchFamily="34" charset="0"/>
                <a:cs typeface="Arial" panose="020B0604020202020204" pitchFamily="34" charset="0"/>
              </a:rPr>
              <a:t>variance</a:t>
            </a:r>
            <a:r>
              <a:rPr lang="en-GB" sz="2400" dirty="0">
                <a:latin typeface="Arial" panose="020B0604020202020204" pitchFamily="34" charset="0"/>
                <a:cs typeface="Arial" panose="020B0604020202020204" pitchFamily="34" charset="0"/>
              </a:rPr>
              <a:t>. In Breeding; in Population Genetics.</a:t>
            </a:r>
          </a:p>
        </p:txBody>
      </p:sp>
      <p:grpSp>
        <p:nvGrpSpPr>
          <p:cNvPr id="8" name="Group 7"/>
          <p:cNvGrpSpPr/>
          <p:nvPr/>
        </p:nvGrpSpPr>
        <p:grpSpPr>
          <a:xfrm>
            <a:off x="303313" y="851953"/>
            <a:ext cx="236406" cy="4609171"/>
            <a:chOff x="303313" y="851953"/>
            <a:chExt cx="236406" cy="4609171"/>
          </a:xfrm>
          <a:effectLst>
            <a:outerShdw blurRad="50800" dist="38100" dir="2700000" algn="tl" rotWithShape="0">
              <a:prstClr val="black">
                <a:alpha val="40000"/>
              </a:prstClr>
            </a:outerShdw>
          </a:effectLst>
        </p:grpSpPr>
        <p:sp>
          <p:nvSpPr>
            <p:cNvPr id="6" name="Rectangle 5"/>
            <p:cNvSpPr/>
            <p:nvPr/>
          </p:nvSpPr>
          <p:spPr>
            <a:xfrm>
              <a:off x="347927" y="4598391"/>
              <a:ext cx="147196" cy="312977"/>
            </a:xfrm>
            <a:prstGeom prst="rect">
              <a:avLst/>
            </a:prstGeom>
            <a:solidFill>
              <a:schemeClr val="tx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p:cNvSpPr/>
            <p:nvPr/>
          </p:nvSpPr>
          <p:spPr>
            <a:xfrm>
              <a:off x="303313" y="4754880"/>
              <a:ext cx="236406" cy="706244"/>
            </a:xfrm>
            <a:prstGeom prst="rect">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p:cNvSpPr/>
            <p:nvPr/>
          </p:nvSpPr>
          <p:spPr>
            <a:xfrm>
              <a:off x="303313" y="851953"/>
              <a:ext cx="236406" cy="3822638"/>
            </a:xfrm>
            <a:prstGeom prst="rect">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7" name="TextBox 16"/>
          <p:cNvSpPr txBox="1"/>
          <p:nvPr/>
        </p:nvSpPr>
        <p:spPr>
          <a:xfrm>
            <a:off x="1787461" y="626462"/>
            <a:ext cx="10332213" cy="5170646"/>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GB" dirty="0">
                <a:latin typeface="Arial" panose="020B0604020202020204" pitchFamily="34" charset="0"/>
                <a:cs typeface="Arial" panose="020B0604020202020204" pitchFamily="34" charset="0"/>
              </a:rPr>
              <a:t>Six loci. Genetically linked with direct neighbour with λ = 0.95 (tight linkage, recombination ~5%). Linkage with next-nearest neighbour is then λ = 0.95²; </a:t>
            </a:r>
            <a:r>
              <a:rPr lang="en-GB" i="1" dirty="0">
                <a:latin typeface="Arial" panose="020B0604020202020204" pitchFamily="34" charset="0"/>
                <a:cs typeface="Arial" panose="020B0604020202020204" pitchFamily="34" charset="0"/>
              </a:rPr>
              <a:t>et cetera</a:t>
            </a:r>
            <a:r>
              <a:rPr lang="en-GB" dirty="0">
                <a:latin typeface="Arial" panose="020B0604020202020204" pitchFamily="34" charset="0"/>
                <a:cs typeface="Arial" panose="020B0604020202020204" pitchFamily="34" charset="0"/>
              </a:rPr>
              <a:t>; well, simple model. </a:t>
            </a:r>
          </a:p>
          <a:p>
            <a:r>
              <a:rPr lang="en-GB"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Each</a:t>
            </a:r>
            <a:r>
              <a:rPr lang="en-GB" dirty="0">
                <a:latin typeface="Arial" panose="020B0604020202020204" pitchFamily="34" charset="0"/>
                <a:cs typeface="Arial" panose="020B0604020202020204" pitchFamily="34" charset="0"/>
              </a:rPr>
              <a:t> locus contributes an impact-to-trait of +1 in case of </a:t>
            </a:r>
            <a:r>
              <a:rPr lang="en-GB" dirty="0">
                <a:solidFill>
                  <a:srgbClr val="FF0000"/>
                </a:solidFill>
                <a:latin typeface="Arial" panose="020B0604020202020204" pitchFamily="34" charset="0"/>
                <a:cs typeface="Arial" panose="020B0604020202020204" pitchFamily="34" charset="0"/>
              </a:rPr>
              <a:t>AA</a:t>
            </a:r>
            <a:r>
              <a:rPr lang="en-GB" dirty="0">
                <a:latin typeface="Arial" panose="020B0604020202020204" pitchFamily="34" charset="0"/>
                <a:cs typeface="Arial" panose="020B0604020202020204" pitchFamily="34" charset="0"/>
              </a:rPr>
              <a:t> or of zero in case of </a:t>
            </a:r>
            <a:r>
              <a:rPr lang="en-GB" dirty="0">
                <a:solidFill>
                  <a:srgbClr val="0000FF"/>
                </a:solidFill>
                <a:latin typeface="Arial" panose="020B0604020202020204" pitchFamily="34" charset="0"/>
                <a:cs typeface="Arial" panose="020B0604020202020204" pitchFamily="34" charset="0"/>
              </a:rPr>
              <a:t>aa</a:t>
            </a:r>
            <a:r>
              <a:rPr lang="en-GB" dirty="0">
                <a:latin typeface="Arial" panose="020B0604020202020204" pitchFamily="34" charset="0"/>
                <a:cs typeface="Arial" panose="020B0604020202020204" pitchFamily="34" charset="0"/>
              </a:rPr>
              <a:t> (or in case of </a:t>
            </a:r>
            <a:r>
              <a:rPr lang="en-GB" dirty="0">
                <a:solidFill>
                  <a:srgbClr val="FF0000"/>
                </a:solidFill>
                <a:latin typeface="Arial" panose="020B0604020202020204" pitchFamily="34" charset="0"/>
                <a:cs typeface="Arial" panose="020B0604020202020204" pitchFamily="34" charset="0"/>
              </a:rPr>
              <a:t>BB</a:t>
            </a:r>
            <a:r>
              <a:rPr lang="en-GB" dirty="0">
                <a:latin typeface="Arial" panose="020B0604020202020204" pitchFamily="34" charset="0"/>
                <a:cs typeface="Arial" panose="020B0604020202020204" pitchFamily="34" charset="0"/>
              </a:rPr>
              <a:t> ...). We consider the DH offspring of a six-fold heterozygous individual (genotype). </a:t>
            </a:r>
          </a:p>
          <a:p>
            <a:r>
              <a:rPr lang="en-GB" dirty="0">
                <a:latin typeface="Arial" panose="020B0604020202020204" pitchFamily="34" charset="0"/>
                <a:cs typeface="Arial" panose="020B0604020202020204" pitchFamily="34" charset="0"/>
              </a:rPr>
              <a:t>Well, heterozygous in a very specific way: It received from </a:t>
            </a:r>
            <a:r>
              <a:rPr lang="en-GB" dirty="0">
                <a:solidFill>
                  <a:srgbClr val="FF0000"/>
                </a:solidFill>
                <a:latin typeface="Arial" panose="020B0604020202020204" pitchFamily="34" charset="0"/>
                <a:cs typeface="Arial" panose="020B0604020202020204" pitchFamily="34" charset="0"/>
              </a:rPr>
              <a:t>mother</a:t>
            </a:r>
            <a:r>
              <a:rPr lang="en-GB" dirty="0">
                <a:latin typeface="Arial" panose="020B0604020202020204" pitchFamily="34" charset="0"/>
                <a:cs typeface="Arial" panose="020B0604020202020204" pitchFamily="34" charset="0"/>
              </a:rPr>
              <a:t> ‘</a:t>
            </a:r>
            <a:r>
              <a:rPr lang="en-GB" dirty="0">
                <a:solidFill>
                  <a:srgbClr val="FF0000"/>
                </a:solidFill>
                <a:latin typeface="Arial" panose="020B0604020202020204" pitchFamily="34" charset="0"/>
                <a:cs typeface="Arial" panose="020B0604020202020204" pitchFamily="34" charset="0"/>
              </a:rPr>
              <a:t>ABCDEF</a:t>
            </a:r>
            <a:r>
              <a:rPr lang="en-GB" dirty="0">
                <a:latin typeface="Arial" panose="020B0604020202020204" pitchFamily="34" charset="0"/>
                <a:cs typeface="Arial" panose="020B0604020202020204" pitchFamily="34" charset="0"/>
              </a:rPr>
              <a:t>’ and from father ‘</a:t>
            </a:r>
            <a:r>
              <a:rPr lang="en-GB" dirty="0" err="1">
                <a:solidFill>
                  <a:srgbClr val="0000FF"/>
                </a:solidFill>
                <a:latin typeface="Arial" panose="020B0604020202020204" pitchFamily="34" charset="0"/>
                <a:cs typeface="Arial" panose="020B0604020202020204" pitchFamily="34" charset="0"/>
              </a:rPr>
              <a:t>abcdef</a:t>
            </a:r>
            <a:r>
              <a:rPr lang="en-GB" dirty="0">
                <a:latin typeface="Arial" panose="020B0604020202020204" pitchFamily="34" charset="0"/>
                <a:cs typeface="Arial" panose="020B0604020202020204" pitchFamily="34" charset="0"/>
              </a:rPr>
              <a:t>’ – </a:t>
            </a:r>
            <a:r>
              <a:rPr lang="en-GB" dirty="0">
                <a:solidFill>
                  <a:srgbClr val="FF0000"/>
                </a:solidFill>
                <a:latin typeface="Arial" panose="020B0604020202020204" pitchFamily="34" charset="0"/>
                <a:cs typeface="Arial" panose="020B0604020202020204" pitchFamily="34" charset="0"/>
              </a:rPr>
              <a:t>maternal</a:t>
            </a:r>
            <a:r>
              <a:rPr lang="en-GB" dirty="0">
                <a:latin typeface="Arial" panose="020B0604020202020204" pitchFamily="34" charset="0"/>
                <a:cs typeface="Arial" panose="020B0604020202020204" pitchFamily="34" charset="0"/>
              </a:rPr>
              <a:t> chromosome (</a:t>
            </a:r>
            <a:r>
              <a:rPr lang="en-GB" dirty="0">
                <a:solidFill>
                  <a:srgbClr val="FF0000"/>
                </a:solidFill>
                <a:latin typeface="Arial" panose="020B0604020202020204" pitchFamily="34" charset="0"/>
                <a:cs typeface="Arial" panose="020B0604020202020204" pitchFamily="34" charset="0"/>
              </a:rPr>
              <a:t>maternal</a:t>
            </a:r>
            <a:r>
              <a:rPr lang="en-GB" dirty="0">
                <a:latin typeface="Arial" panose="020B0604020202020204" pitchFamily="34" charset="0"/>
                <a:cs typeface="Arial" panose="020B0604020202020204" pitchFamily="34" charset="0"/>
              </a:rPr>
              <a:t> haplotype) drawn here. Du to linkage, most of the gametes (most DH offspring) that come from such heterozygous individual will be the un-</a:t>
            </a:r>
            <a:r>
              <a:rPr lang="en-GB" dirty="0" err="1">
                <a:latin typeface="Arial" panose="020B0604020202020204" pitchFamily="34" charset="0"/>
                <a:cs typeface="Arial" panose="020B0604020202020204" pitchFamily="34" charset="0"/>
              </a:rPr>
              <a:t>recom</a:t>
            </a:r>
            <a:r>
              <a:rPr lang="en-GB" dirty="0">
                <a:latin typeface="Arial" panose="020B0604020202020204" pitchFamily="34" charset="0"/>
                <a:cs typeface="Arial" panose="020B0604020202020204" pitchFamily="34" charset="0"/>
              </a:rPr>
              <a:t>-</a:t>
            </a:r>
            <a:r>
              <a:rPr lang="en-GB" dirty="0" err="1">
                <a:latin typeface="Arial" panose="020B0604020202020204" pitchFamily="34" charset="0"/>
                <a:cs typeface="Arial" panose="020B0604020202020204" pitchFamily="34" charset="0"/>
              </a:rPr>
              <a:t>bined</a:t>
            </a:r>
            <a:r>
              <a:rPr lang="en-GB" dirty="0">
                <a:latin typeface="Arial" panose="020B0604020202020204" pitchFamily="34" charset="0"/>
                <a:cs typeface="Arial" panose="020B0604020202020204" pitchFamily="34" charset="0"/>
              </a:rPr>
              <a:t> haplotype </a:t>
            </a:r>
            <a:r>
              <a:rPr lang="en-GB" dirty="0">
                <a:solidFill>
                  <a:srgbClr val="FF0000"/>
                </a:solidFill>
                <a:latin typeface="Arial" panose="020B0604020202020204" pitchFamily="34" charset="0"/>
                <a:cs typeface="Arial" panose="020B0604020202020204" pitchFamily="34" charset="0"/>
              </a:rPr>
              <a:t>ABCDEF</a:t>
            </a:r>
            <a:r>
              <a:rPr lang="en-GB" dirty="0">
                <a:latin typeface="Arial" panose="020B0604020202020204" pitchFamily="34" charset="0"/>
                <a:cs typeface="Arial" panose="020B0604020202020204" pitchFamily="34" charset="0"/>
              </a:rPr>
              <a:t> or </a:t>
            </a:r>
            <a:r>
              <a:rPr lang="en-GB" dirty="0" err="1">
                <a:solidFill>
                  <a:srgbClr val="0000FF"/>
                </a:solidFill>
                <a:latin typeface="Arial" panose="020B0604020202020204" pitchFamily="34" charset="0"/>
                <a:cs typeface="Arial" panose="020B0604020202020204" pitchFamily="34" charset="0"/>
              </a:rPr>
              <a:t>abcdef</a:t>
            </a:r>
            <a:r>
              <a:rPr lang="en-GB" dirty="0">
                <a:solidFill>
                  <a:srgbClr val="0000FF"/>
                </a:solidFill>
                <a:latin typeface="Arial" panose="020B0604020202020204" pitchFamily="34" charset="0"/>
                <a:cs typeface="Arial" panose="020B0604020202020204" pitchFamily="34" charset="0"/>
              </a:rPr>
              <a:t> (</a:t>
            </a:r>
            <a:r>
              <a:rPr lang="en-GB" dirty="0">
                <a:solidFill>
                  <a:srgbClr val="FF0000"/>
                </a:solidFill>
                <a:latin typeface="Arial" panose="020B0604020202020204" pitchFamily="34" charset="0"/>
                <a:cs typeface="Arial" panose="020B0604020202020204" pitchFamily="34" charset="0"/>
              </a:rPr>
              <a:t>AA/BB/CC/DD/EE/FF </a:t>
            </a:r>
            <a:r>
              <a:rPr lang="en-GB" dirty="0">
                <a:latin typeface="Arial" panose="020B0604020202020204" pitchFamily="34" charset="0"/>
                <a:cs typeface="Arial" panose="020B0604020202020204" pitchFamily="34" charset="0"/>
              </a:rPr>
              <a:t>or </a:t>
            </a:r>
            <a:r>
              <a:rPr lang="en-GB" dirty="0">
                <a:solidFill>
                  <a:srgbClr val="0000FF"/>
                </a:solidFill>
                <a:latin typeface="Arial" panose="020B0604020202020204" pitchFamily="34" charset="0"/>
                <a:cs typeface="Arial" panose="020B0604020202020204" pitchFamily="34" charset="0"/>
              </a:rPr>
              <a:t>aa/bb/cc/</a:t>
            </a:r>
            <a:r>
              <a:rPr lang="en-GB" dirty="0" err="1">
                <a:solidFill>
                  <a:srgbClr val="0000FF"/>
                </a:solidFill>
                <a:latin typeface="Arial" panose="020B0604020202020204" pitchFamily="34" charset="0"/>
                <a:cs typeface="Arial" panose="020B0604020202020204" pitchFamily="34" charset="0"/>
              </a:rPr>
              <a:t>dd</a:t>
            </a:r>
            <a:r>
              <a:rPr lang="en-GB" dirty="0">
                <a:solidFill>
                  <a:srgbClr val="0000FF"/>
                </a:solidFill>
                <a:latin typeface="Arial" panose="020B0604020202020204" pitchFamily="34" charset="0"/>
                <a:cs typeface="Arial" panose="020B0604020202020204" pitchFamily="34" charset="0"/>
              </a:rPr>
              <a:t>/</a:t>
            </a:r>
            <a:r>
              <a:rPr lang="en-GB" dirty="0" err="1">
                <a:solidFill>
                  <a:srgbClr val="0000FF"/>
                </a:solidFill>
                <a:latin typeface="Arial" panose="020B0604020202020204" pitchFamily="34" charset="0"/>
                <a:cs typeface="Arial" panose="020B0604020202020204" pitchFamily="34" charset="0"/>
              </a:rPr>
              <a:t>ee</a:t>
            </a:r>
            <a:r>
              <a:rPr lang="en-GB" dirty="0">
                <a:solidFill>
                  <a:srgbClr val="0000FF"/>
                </a:solidFill>
                <a:latin typeface="Arial" panose="020B0604020202020204" pitchFamily="34" charset="0"/>
                <a:cs typeface="Arial" panose="020B0604020202020204" pitchFamily="34" charset="0"/>
              </a:rPr>
              <a:t>/</a:t>
            </a:r>
            <a:r>
              <a:rPr lang="en-GB" dirty="0" err="1">
                <a:solidFill>
                  <a:srgbClr val="0000FF"/>
                </a:solidFill>
                <a:latin typeface="Arial" panose="020B0604020202020204" pitchFamily="34" charset="0"/>
                <a:cs typeface="Arial" panose="020B0604020202020204" pitchFamily="34" charset="0"/>
              </a:rPr>
              <a:t>ff</a:t>
            </a:r>
            <a:r>
              <a:rPr lang="en-GB" dirty="0">
                <a:latin typeface="Arial" panose="020B0604020202020204" pitchFamily="34" charset="0"/>
                <a:cs typeface="Arial" panose="020B0604020202020204" pitchFamily="34" charset="0"/>
              </a:rPr>
              <a:t>).</a:t>
            </a:r>
            <a:endParaRPr lang="en-GB" sz="800" dirty="0">
              <a:latin typeface="Arial" panose="020B0604020202020204" pitchFamily="34" charset="0"/>
              <a:cs typeface="Arial" panose="020B0604020202020204" pitchFamily="34" charset="0"/>
            </a:endParaRPr>
          </a:p>
          <a:p>
            <a:endParaRPr lang="en-GB" sz="800"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 joint probability of these two majority-types of gametes (multiple coupling phase haplotype) will be: P≈0.95</a:t>
            </a:r>
            <a:r>
              <a:rPr lang="en-GB" baseline="30000" dirty="0">
                <a:latin typeface="Arial" panose="020B0604020202020204" pitchFamily="34" charset="0"/>
                <a:cs typeface="Arial" panose="020B0604020202020204" pitchFamily="34" charset="0"/>
              </a:rPr>
              <a:t>5</a:t>
            </a:r>
            <a:r>
              <a:rPr lang="en-GB" dirty="0">
                <a:latin typeface="Arial" panose="020B0604020202020204" pitchFamily="34" charset="0"/>
                <a:cs typeface="Arial" panose="020B0604020202020204" pitchFamily="34" charset="0"/>
              </a:rPr>
              <a:t> = 0.7738. Both will occur with 38.69% instead of with 50.00% (since λ ≠ 1.0).</a:t>
            </a:r>
            <a:r>
              <a:rPr lang="en-GB" sz="800" dirty="0">
                <a:latin typeface="Arial" panose="020B0604020202020204" pitchFamily="34" charset="0"/>
                <a:cs typeface="Arial" panose="020B0604020202020204" pitchFamily="34" charset="0"/>
              </a:rPr>
              <a:t> </a:t>
            </a:r>
          </a:p>
          <a:p>
            <a:endParaRPr lang="en-GB" sz="800"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What is the probability of this types of gametes: </a:t>
            </a:r>
            <a:r>
              <a:rPr lang="en-GB" dirty="0" err="1">
                <a:solidFill>
                  <a:srgbClr val="FF0000"/>
                </a:solidFill>
                <a:latin typeface="Arial" panose="020B0604020202020204" pitchFamily="34" charset="0"/>
                <a:cs typeface="Arial" panose="020B0604020202020204" pitchFamily="34" charset="0"/>
              </a:rPr>
              <a:t>ABCDE</a:t>
            </a:r>
            <a:r>
              <a:rPr lang="en-GB" dirty="0" err="1">
                <a:solidFill>
                  <a:srgbClr val="0000FF"/>
                </a:solidFill>
                <a:latin typeface="Arial" panose="020B0604020202020204" pitchFamily="34" charset="0"/>
                <a:cs typeface="Arial" panose="020B0604020202020204" pitchFamily="34" charset="0"/>
              </a:rPr>
              <a:t>f</a:t>
            </a:r>
            <a:r>
              <a:rPr lang="en-GB" dirty="0">
                <a:latin typeface="Arial" panose="020B0604020202020204" pitchFamily="34" charset="0"/>
                <a:cs typeface="Arial" panose="020B0604020202020204" pitchFamily="34" charset="0"/>
              </a:rPr>
              <a:t>, hence, with one recombination? It is P≈(0.95</a:t>
            </a:r>
            <a:r>
              <a:rPr lang="en-GB" baseline="30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4</a:t>
            </a:r>
            <a:r>
              <a:rPr lang="en-GB" dirty="0">
                <a:latin typeface="Arial" panose="020B0604020202020204" pitchFamily="34" charset="0"/>
                <a:cs typeface="Arial" panose="020B0604020202020204" pitchFamily="34" charset="0"/>
              </a:rPr>
              <a:t> ∙ 0.05)/2 = 0.0204. There are 10 (since (5²-5)/2 = 10) types of gametes with just one recombination. Altogether, we expect 20.36% of gametes with one recombination. They harbour </a:t>
            </a:r>
            <a:br>
              <a:rPr lang="en-GB" dirty="0">
                <a:latin typeface="Arial" panose="020B0604020202020204" pitchFamily="34" charset="0"/>
                <a:cs typeface="Arial" panose="020B0604020202020204" pitchFamily="34" charset="0"/>
              </a:rPr>
            </a:br>
            <a:r>
              <a:rPr lang="en-GB" dirty="0">
                <a:solidFill>
                  <a:srgbClr val="FF0000"/>
                </a:solidFill>
                <a:latin typeface="Arial" panose="020B0604020202020204" pitchFamily="34" charset="0"/>
                <a:cs typeface="Arial" panose="020B0604020202020204" pitchFamily="34" charset="0"/>
              </a:rPr>
              <a:t>one</a:t>
            </a:r>
            <a:r>
              <a:rPr lang="en-GB" dirty="0">
                <a:latin typeface="Arial" panose="020B0604020202020204" pitchFamily="34" charset="0"/>
                <a:cs typeface="Arial" panose="020B0604020202020204" pitchFamily="34" charset="0"/>
              </a:rPr>
              <a:t> (</a:t>
            </a:r>
            <a:r>
              <a:rPr lang="en-GB" dirty="0" err="1">
                <a:solidFill>
                  <a:srgbClr val="0000FF"/>
                </a:solidFill>
                <a:latin typeface="Arial" panose="020B0604020202020204" pitchFamily="34" charset="0"/>
                <a:cs typeface="Arial" panose="020B0604020202020204" pitchFamily="34" charset="0"/>
              </a:rPr>
              <a:t>abcde</a:t>
            </a:r>
            <a:r>
              <a:rPr lang="en-GB" dirty="0" err="1">
                <a:solidFill>
                  <a:srgbClr val="FF0000"/>
                </a:solidFill>
                <a:latin typeface="Arial" panose="020B0604020202020204" pitchFamily="34" charset="0"/>
                <a:cs typeface="Arial" panose="020B0604020202020204" pitchFamily="34" charset="0"/>
              </a:rPr>
              <a:t>F</a:t>
            </a:r>
            <a:r>
              <a:rPr lang="en-GB" dirty="0">
                <a:latin typeface="Arial" panose="020B0604020202020204" pitchFamily="34" charset="0"/>
                <a:cs typeface="Arial" panose="020B0604020202020204" pitchFamily="34" charset="0"/>
              </a:rPr>
              <a:t>) or </a:t>
            </a:r>
            <a:r>
              <a:rPr lang="en-GB" dirty="0">
                <a:solidFill>
                  <a:srgbClr val="FF0000"/>
                </a:solidFill>
                <a:latin typeface="Arial" panose="020B0604020202020204" pitchFamily="34" charset="0"/>
                <a:cs typeface="Arial" panose="020B0604020202020204" pitchFamily="34" charset="0"/>
              </a:rPr>
              <a:t>two</a:t>
            </a:r>
            <a:r>
              <a:rPr lang="en-GB" dirty="0">
                <a:latin typeface="Arial" panose="020B0604020202020204" pitchFamily="34" charset="0"/>
                <a:cs typeface="Arial" panose="020B0604020202020204" pitchFamily="34" charset="0"/>
              </a:rPr>
              <a:t> (</a:t>
            </a:r>
            <a:r>
              <a:rPr lang="en-GB" dirty="0" err="1">
                <a:solidFill>
                  <a:srgbClr val="0000FF"/>
                </a:solidFill>
                <a:latin typeface="Arial" panose="020B0604020202020204" pitchFamily="34" charset="0"/>
                <a:cs typeface="Arial" panose="020B0604020202020204" pitchFamily="34" charset="0"/>
              </a:rPr>
              <a:t>abcd</a:t>
            </a:r>
            <a:r>
              <a:rPr lang="en-GB" dirty="0" err="1">
                <a:solidFill>
                  <a:srgbClr val="FF0000"/>
                </a:solidFill>
                <a:latin typeface="Arial" panose="020B0604020202020204" pitchFamily="34" charset="0"/>
                <a:cs typeface="Arial" panose="020B0604020202020204" pitchFamily="34" charset="0"/>
              </a:rPr>
              <a:t>EF</a:t>
            </a:r>
            <a:r>
              <a:rPr lang="en-GB" dirty="0">
                <a:latin typeface="Arial" panose="020B0604020202020204" pitchFamily="34" charset="0"/>
                <a:cs typeface="Arial" panose="020B0604020202020204" pitchFamily="34" charset="0"/>
              </a:rPr>
              <a:t>) ... up to </a:t>
            </a:r>
            <a:r>
              <a:rPr lang="en-GB" dirty="0">
                <a:solidFill>
                  <a:schemeClr val="tx1">
                    <a:lumMod val="50000"/>
                    <a:lumOff val="50000"/>
                  </a:schemeClr>
                </a:solidFill>
                <a:latin typeface="Arial" panose="020B0604020202020204" pitchFamily="34" charset="0"/>
                <a:cs typeface="Arial" panose="020B0604020202020204" pitchFamily="34" charset="0"/>
              </a:rPr>
              <a:t>five</a:t>
            </a:r>
            <a:r>
              <a:rPr lang="en-GB" dirty="0">
                <a:latin typeface="Arial" panose="020B0604020202020204" pitchFamily="34" charset="0"/>
                <a:cs typeface="Arial" panose="020B0604020202020204" pitchFamily="34" charset="0"/>
              </a:rPr>
              <a:t> ‘</a:t>
            </a:r>
            <a:r>
              <a:rPr lang="en-GB" dirty="0">
                <a:solidFill>
                  <a:srgbClr val="FF0000"/>
                </a:solidFill>
                <a:latin typeface="Arial" panose="020B0604020202020204" pitchFamily="34" charset="0"/>
                <a:cs typeface="Arial" panose="020B0604020202020204" pitchFamily="34" charset="0"/>
              </a:rPr>
              <a:t>positive</a:t>
            </a:r>
            <a:r>
              <a:rPr lang="en-GB" dirty="0">
                <a:latin typeface="Arial" panose="020B0604020202020204" pitchFamily="34" charset="0"/>
                <a:cs typeface="Arial" panose="020B0604020202020204" pitchFamily="34" charset="0"/>
              </a:rPr>
              <a:t>’ alleles (therefore trait values 1 to 5).</a:t>
            </a:r>
            <a:r>
              <a:rPr lang="en-GB" sz="800" dirty="0">
                <a:latin typeface="Arial" panose="020B0604020202020204" pitchFamily="34" charset="0"/>
                <a:cs typeface="Arial" panose="020B0604020202020204" pitchFamily="34" charset="0"/>
              </a:rPr>
              <a:t> </a:t>
            </a:r>
          </a:p>
          <a:p>
            <a:endParaRPr lang="en-GB" sz="800"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We expect 2.1434% of gametes (or DH lines) with two recombination; and 0.1128% with three </a:t>
            </a:r>
            <a:r>
              <a:rPr lang="en-GB" dirty="0" err="1">
                <a:latin typeface="Arial" panose="020B0604020202020204" pitchFamily="34" charset="0"/>
                <a:cs typeface="Arial" panose="020B0604020202020204" pitchFamily="34" charset="0"/>
              </a:rPr>
              <a:t>recombinations</a:t>
            </a:r>
            <a:r>
              <a:rPr lang="en-GB" dirty="0">
                <a:latin typeface="Arial" panose="020B0604020202020204" pitchFamily="34" charset="0"/>
                <a:cs typeface="Arial" panose="020B0604020202020204" pitchFamily="34" charset="0"/>
              </a:rPr>
              <a:t>; and 3 in 100.000 with four and 3 in 10 millions with five (two types: </a:t>
            </a:r>
            <a:r>
              <a:rPr lang="en-GB" dirty="0" err="1">
                <a:solidFill>
                  <a:srgbClr val="FF0000"/>
                </a:solidFill>
                <a:latin typeface="Arial" panose="020B0604020202020204" pitchFamily="34" charset="0"/>
                <a:cs typeface="Arial" panose="020B0604020202020204" pitchFamily="34" charset="0"/>
              </a:rPr>
              <a:t>A</a:t>
            </a:r>
            <a:r>
              <a:rPr lang="en-GB" dirty="0" err="1">
                <a:solidFill>
                  <a:srgbClr val="0000FF"/>
                </a:solidFill>
                <a:latin typeface="Arial" panose="020B0604020202020204" pitchFamily="34" charset="0"/>
                <a:cs typeface="Arial" panose="020B0604020202020204" pitchFamily="34" charset="0"/>
              </a:rPr>
              <a:t>b</a:t>
            </a:r>
            <a:r>
              <a:rPr lang="en-GB" dirty="0" err="1">
                <a:solidFill>
                  <a:srgbClr val="FF0000"/>
                </a:solidFill>
                <a:latin typeface="Arial" panose="020B0604020202020204" pitchFamily="34" charset="0"/>
                <a:cs typeface="Arial" panose="020B0604020202020204" pitchFamily="34" charset="0"/>
              </a:rPr>
              <a:t>C</a:t>
            </a:r>
            <a:r>
              <a:rPr lang="en-GB" dirty="0" err="1">
                <a:solidFill>
                  <a:srgbClr val="0000FF"/>
                </a:solidFill>
                <a:latin typeface="Arial" panose="020B0604020202020204" pitchFamily="34" charset="0"/>
                <a:cs typeface="Arial" panose="020B0604020202020204" pitchFamily="34" charset="0"/>
              </a:rPr>
              <a:t>d</a:t>
            </a:r>
            <a:r>
              <a:rPr lang="en-GB" dirty="0" err="1">
                <a:solidFill>
                  <a:srgbClr val="FF0000"/>
                </a:solidFill>
                <a:latin typeface="Arial" panose="020B0604020202020204" pitchFamily="34" charset="0"/>
                <a:cs typeface="Arial" panose="020B0604020202020204" pitchFamily="34" charset="0"/>
              </a:rPr>
              <a:t>E</a:t>
            </a:r>
            <a:r>
              <a:rPr lang="en-GB" dirty="0" err="1">
                <a:solidFill>
                  <a:srgbClr val="0000FF"/>
                </a:solidFill>
                <a:latin typeface="Arial" panose="020B0604020202020204" pitchFamily="34" charset="0"/>
                <a:cs typeface="Arial" panose="020B0604020202020204" pitchFamily="34" charset="0"/>
              </a:rPr>
              <a:t>f</a:t>
            </a:r>
            <a:r>
              <a:rPr lang="en-GB" dirty="0">
                <a:latin typeface="Arial" panose="020B0604020202020204" pitchFamily="34" charset="0"/>
                <a:cs typeface="Arial" panose="020B0604020202020204" pitchFamily="34" charset="0"/>
              </a:rPr>
              <a:t> and </a:t>
            </a:r>
            <a:r>
              <a:rPr lang="en-GB" dirty="0" err="1">
                <a:solidFill>
                  <a:srgbClr val="0000FF"/>
                </a:solidFill>
                <a:latin typeface="Arial" panose="020B0604020202020204" pitchFamily="34" charset="0"/>
                <a:cs typeface="Arial" panose="020B0604020202020204" pitchFamily="34" charset="0"/>
              </a:rPr>
              <a:t>a</a:t>
            </a:r>
            <a:r>
              <a:rPr lang="en-GB" dirty="0" err="1">
                <a:solidFill>
                  <a:srgbClr val="FF0000"/>
                </a:solidFill>
                <a:latin typeface="Arial" panose="020B0604020202020204" pitchFamily="34" charset="0"/>
                <a:cs typeface="Arial" panose="020B0604020202020204" pitchFamily="34" charset="0"/>
              </a:rPr>
              <a:t>B</a:t>
            </a:r>
            <a:r>
              <a:rPr lang="en-GB" dirty="0" err="1">
                <a:solidFill>
                  <a:srgbClr val="0000FF"/>
                </a:solidFill>
                <a:latin typeface="Arial" panose="020B0604020202020204" pitchFamily="34" charset="0"/>
                <a:cs typeface="Arial" panose="020B0604020202020204" pitchFamily="34" charset="0"/>
              </a:rPr>
              <a:t>c</a:t>
            </a:r>
            <a:r>
              <a:rPr lang="en-GB" dirty="0" err="1">
                <a:solidFill>
                  <a:srgbClr val="FF0000"/>
                </a:solidFill>
                <a:latin typeface="Arial" panose="020B0604020202020204" pitchFamily="34" charset="0"/>
                <a:cs typeface="Arial" panose="020B0604020202020204" pitchFamily="34" charset="0"/>
              </a:rPr>
              <a:t>D</a:t>
            </a:r>
            <a:r>
              <a:rPr lang="en-GB" dirty="0" err="1">
                <a:solidFill>
                  <a:srgbClr val="0000FF"/>
                </a:solidFill>
                <a:latin typeface="Arial" panose="020B0604020202020204" pitchFamily="34" charset="0"/>
                <a:cs typeface="Arial" panose="020B0604020202020204" pitchFamily="34" charset="0"/>
              </a:rPr>
              <a:t>e</a:t>
            </a:r>
            <a:r>
              <a:rPr lang="en-GB" dirty="0" err="1">
                <a:solidFill>
                  <a:srgbClr val="FF0000"/>
                </a:solidFill>
                <a:latin typeface="Arial" panose="020B0604020202020204" pitchFamily="34" charset="0"/>
                <a:cs typeface="Arial" panose="020B0604020202020204" pitchFamily="34" charset="0"/>
              </a:rPr>
              <a:t>F</a:t>
            </a:r>
            <a:r>
              <a:rPr lang="en-GB" dirty="0">
                <a:latin typeface="Arial" panose="020B0604020202020204" pitchFamily="34" charset="0"/>
                <a:cs typeface="Arial" panose="020B0604020202020204" pitchFamily="34" charset="0"/>
              </a:rPr>
              <a:t>).  </a:t>
            </a:r>
          </a:p>
        </p:txBody>
      </p:sp>
      <p:sp>
        <p:nvSpPr>
          <p:cNvPr id="18" name="TextBox 17"/>
          <p:cNvSpPr txBox="1"/>
          <p:nvPr/>
        </p:nvSpPr>
        <p:spPr>
          <a:xfrm>
            <a:off x="1085275" y="969301"/>
            <a:ext cx="808181" cy="1588127"/>
          </a:xfrm>
          <a:prstGeom prst="rect">
            <a:avLst/>
          </a:prstGeom>
          <a:noFill/>
        </p:spPr>
        <p:txBody>
          <a:bodyPr wrap="square" rtlCol="0">
            <a:spAutoFit/>
          </a:bodyPr>
          <a:lstStyle/>
          <a:p>
            <a:pPr>
              <a:lnSpc>
                <a:spcPct val="90000"/>
              </a:lnSpc>
            </a:pPr>
            <a:r>
              <a:rPr lang="en-GB" dirty="0">
                <a:solidFill>
                  <a:srgbClr val="FF0000"/>
                </a:solidFill>
                <a:latin typeface="Arial" panose="020B0604020202020204" pitchFamily="34" charset="0"/>
                <a:cs typeface="Arial" panose="020B0604020202020204" pitchFamily="34" charset="0"/>
              </a:rPr>
              <a:t>A</a:t>
            </a:r>
            <a:br>
              <a:rPr lang="en-GB" dirty="0">
                <a:solidFill>
                  <a:srgbClr val="FF0000"/>
                </a:solidFill>
                <a:latin typeface="Arial" panose="020B0604020202020204" pitchFamily="34" charset="0"/>
                <a:cs typeface="Arial" panose="020B0604020202020204" pitchFamily="34" charset="0"/>
              </a:rPr>
            </a:br>
            <a:r>
              <a:rPr lang="en-GB" dirty="0">
                <a:solidFill>
                  <a:srgbClr val="FF0000"/>
                </a:solidFill>
                <a:latin typeface="Arial" panose="020B0604020202020204" pitchFamily="34" charset="0"/>
                <a:cs typeface="Arial" panose="020B0604020202020204" pitchFamily="34" charset="0"/>
              </a:rPr>
              <a:t>B</a:t>
            </a:r>
            <a:br>
              <a:rPr lang="en-GB" dirty="0">
                <a:solidFill>
                  <a:srgbClr val="FF0000"/>
                </a:solidFill>
                <a:latin typeface="Arial" panose="020B0604020202020204" pitchFamily="34" charset="0"/>
                <a:cs typeface="Arial" panose="020B0604020202020204" pitchFamily="34" charset="0"/>
              </a:rPr>
            </a:br>
            <a:r>
              <a:rPr lang="en-GB" dirty="0">
                <a:solidFill>
                  <a:srgbClr val="FF0000"/>
                </a:solidFill>
                <a:latin typeface="Arial" panose="020B0604020202020204" pitchFamily="34" charset="0"/>
                <a:cs typeface="Arial" panose="020B0604020202020204" pitchFamily="34" charset="0"/>
              </a:rPr>
              <a:t>C</a:t>
            </a:r>
            <a:br>
              <a:rPr lang="en-GB" dirty="0">
                <a:solidFill>
                  <a:srgbClr val="FF0000"/>
                </a:solidFill>
                <a:latin typeface="Arial" panose="020B0604020202020204" pitchFamily="34" charset="0"/>
                <a:cs typeface="Arial" panose="020B0604020202020204" pitchFamily="34" charset="0"/>
              </a:rPr>
            </a:br>
            <a:r>
              <a:rPr lang="en-GB" dirty="0">
                <a:solidFill>
                  <a:srgbClr val="FF0000"/>
                </a:solidFill>
                <a:latin typeface="Arial" panose="020B0604020202020204" pitchFamily="34" charset="0"/>
                <a:cs typeface="Arial" panose="020B0604020202020204" pitchFamily="34" charset="0"/>
              </a:rPr>
              <a:t>D</a:t>
            </a:r>
          </a:p>
          <a:p>
            <a:pPr>
              <a:lnSpc>
                <a:spcPct val="90000"/>
              </a:lnSpc>
            </a:pPr>
            <a:r>
              <a:rPr lang="en-GB" dirty="0">
                <a:solidFill>
                  <a:srgbClr val="FF0000"/>
                </a:solidFill>
                <a:latin typeface="Arial" panose="020B0604020202020204" pitchFamily="34" charset="0"/>
                <a:cs typeface="Arial" panose="020B0604020202020204" pitchFamily="34" charset="0"/>
              </a:rPr>
              <a:t>E</a:t>
            </a:r>
          </a:p>
          <a:p>
            <a:pPr>
              <a:lnSpc>
                <a:spcPct val="90000"/>
              </a:lnSpc>
            </a:pPr>
            <a:r>
              <a:rPr lang="en-GB" dirty="0">
                <a:solidFill>
                  <a:srgbClr val="FF0000"/>
                </a:solidFill>
                <a:latin typeface="Arial" panose="020B0604020202020204" pitchFamily="34" charset="0"/>
                <a:cs typeface="Arial" panose="020B0604020202020204" pitchFamily="34" charset="0"/>
              </a:rPr>
              <a:t>F</a:t>
            </a:r>
          </a:p>
        </p:txBody>
      </p:sp>
      <p:sp>
        <p:nvSpPr>
          <p:cNvPr id="3" name="TextBox 2"/>
          <p:cNvSpPr txBox="1"/>
          <p:nvPr/>
        </p:nvSpPr>
        <p:spPr>
          <a:xfrm>
            <a:off x="72000" y="5854130"/>
            <a:ext cx="12047673" cy="923330"/>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defPPr>
              <a:defRPr lang="en-US"/>
            </a:defPPr>
            <a:lvl1pPr>
              <a:defRPr>
                <a:latin typeface="Arial" panose="020B0604020202020204" pitchFamily="34" charset="0"/>
                <a:cs typeface="Arial" panose="020B0604020202020204" pitchFamily="34" charset="0"/>
              </a:defRPr>
            </a:lvl1pPr>
          </a:lstStyle>
          <a:p>
            <a:r>
              <a:rPr lang="en-GB" dirty="0"/>
              <a:t>Recombination and Segregation steers genetic variance. Evolution and breeders‘ success depend on genetic variance. Let us ponder the impact of linkage and allele phases (haplotypes) on genetic variance.</a:t>
            </a:r>
            <a:endParaRPr lang="de-DE" dirty="0"/>
          </a:p>
          <a:p>
            <a:r>
              <a:rPr lang="en-GB" dirty="0"/>
              <a:t>DOI: 10.1007/s00122-019-03433-x</a:t>
            </a:r>
          </a:p>
        </p:txBody>
      </p:sp>
      <p:sp>
        <p:nvSpPr>
          <p:cNvPr id="20" name="Textfeld 5"/>
          <p:cNvSpPr txBox="1"/>
          <p:nvPr/>
        </p:nvSpPr>
        <p:spPr>
          <a:xfrm>
            <a:off x="11409830" y="6365558"/>
            <a:ext cx="782172" cy="46166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lgn="ctr"/>
            <a:fld id="{5B255CE3-06F4-4E80-85AD-A0878CDD5C50}" type="slidenum">
              <a:rPr lang="en-US" sz="2400">
                <a:latin typeface="Arial" panose="020B0604020202020204" pitchFamily="34" charset="0"/>
                <a:cs typeface="Arial" panose="020B0604020202020204" pitchFamily="34" charset="0"/>
              </a:rPr>
              <a:pPr algn="ctr"/>
              <a:t>15</a:t>
            </a:fld>
            <a:endParaRPr lang="en-US" sz="2400" dirty="0">
              <a:latin typeface="Arial" panose="020B0604020202020204" pitchFamily="34" charset="0"/>
              <a:cs typeface="Arial" panose="020B0604020202020204" pitchFamily="34" charset="0"/>
            </a:endParaRPr>
          </a:p>
        </p:txBody>
      </p:sp>
      <p:grpSp>
        <p:nvGrpSpPr>
          <p:cNvPr id="27" name="Group 26"/>
          <p:cNvGrpSpPr/>
          <p:nvPr/>
        </p:nvGrpSpPr>
        <p:grpSpPr>
          <a:xfrm>
            <a:off x="324000" y="1006245"/>
            <a:ext cx="796533" cy="1501312"/>
            <a:chOff x="324000" y="1006245"/>
            <a:chExt cx="796533" cy="1501312"/>
          </a:xfrm>
        </p:grpSpPr>
        <p:grpSp>
          <p:nvGrpSpPr>
            <p:cNvPr id="16" name="Group 15"/>
            <p:cNvGrpSpPr/>
            <p:nvPr/>
          </p:nvGrpSpPr>
          <p:grpSpPr>
            <a:xfrm>
              <a:off x="539719" y="1006245"/>
              <a:ext cx="580814" cy="1501312"/>
              <a:chOff x="539719" y="1006245"/>
              <a:chExt cx="580814" cy="1501312"/>
            </a:xfrm>
          </p:grpSpPr>
          <p:sp>
            <p:nvSpPr>
              <p:cNvPr id="9" name="Down Arrow 8"/>
              <p:cNvSpPr/>
              <p:nvPr/>
            </p:nvSpPr>
            <p:spPr>
              <a:xfrm rot="5400000">
                <a:off x="691375" y="854589"/>
                <a:ext cx="249787" cy="553100"/>
              </a:xfrm>
              <a:prstGeom prst="downArrow">
                <a:avLst/>
              </a:prstGeom>
              <a:solidFill>
                <a:schemeClr val="bg1">
                  <a:lumMod val="9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Down Arrow 9"/>
              <p:cNvSpPr/>
              <p:nvPr/>
            </p:nvSpPr>
            <p:spPr>
              <a:xfrm rot="5400000">
                <a:off x="709850" y="1108590"/>
                <a:ext cx="249787" cy="553100"/>
              </a:xfrm>
              <a:prstGeom prst="downArrow">
                <a:avLst/>
              </a:prstGeom>
              <a:solidFill>
                <a:schemeClr val="bg1">
                  <a:lumMod val="9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Down Arrow 10"/>
              <p:cNvSpPr/>
              <p:nvPr/>
            </p:nvSpPr>
            <p:spPr>
              <a:xfrm rot="5400000">
                <a:off x="700611" y="1353351"/>
                <a:ext cx="249787" cy="553100"/>
              </a:xfrm>
              <a:prstGeom prst="downArrow">
                <a:avLst/>
              </a:prstGeom>
              <a:solidFill>
                <a:schemeClr val="bg1">
                  <a:lumMod val="9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Down Arrow 12"/>
              <p:cNvSpPr/>
              <p:nvPr/>
            </p:nvSpPr>
            <p:spPr>
              <a:xfrm rot="5400000">
                <a:off x="700614" y="1607352"/>
                <a:ext cx="249787" cy="553100"/>
              </a:xfrm>
              <a:prstGeom prst="downArrow">
                <a:avLst/>
              </a:prstGeom>
              <a:solidFill>
                <a:schemeClr val="bg1">
                  <a:lumMod val="9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Down Arrow 13"/>
              <p:cNvSpPr/>
              <p:nvPr/>
            </p:nvSpPr>
            <p:spPr>
              <a:xfrm rot="5400000">
                <a:off x="719089" y="1861353"/>
                <a:ext cx="249787" cy="553100"/>
              </a:xfrm>
              <a:prstGeom prst="downArrow">
                <a:avLst/>
              </a:prstGeom>
              <a:solidFill>
                <a:schemeClr val="bg1">
                  <a:lumMod val="9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Down Arrow 14"/>
              <p:cNvSpPr/>
              <p:nvPr/>
            </p:nvSpPr>
            <p:spPr>
              <a:xfrm rot="5400000">
                <a:off x="709850" y="2106114"/>
                <a:ext cx="249787" cy="553100"/>
              </a:xfrm>
              <a:prstGeom prst="downArrow">
                <a:avLst/>
              </a:prstGeom>
              <a:solidFill>
                <a:schemeClr val="bg1">
                  <a:lumMod val="9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1" name="Rounded Rectangle 20"/>
            <p:cNvSpPr/>
            <p:nvPr/>
          </p:nvSpPr>
          <p:spPr>
            <a:xfrm>
              <a:off x="324000" y="1128866"/>
              <a:ext cx="180000" cy="18000"/>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ed Rectangle 21"/>
            <p:cNvSpPr/>
            <p:nvPr/>
          </p:nvSpPr>
          <p:spPr>
            <a:xfrm>
              <a:off x="324000" y="1373177"/>
              <a:ext cx="180000" cy="36000"/>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ed Rectangle 22"/>
            <p:cNvSpPr/>
            <p:nvPr/>
          </p:nvSpPr>
          <p:spPr>
            <a:xfrm>
              <a:off x="324000" y="1613558"/>
              <a:ext cx="180000" cy="54000"/>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ed Rectangle 23"/>
            <p:cNvSpPr/>
            <p:nvPr/>
          </p:nvSpPr>
          <p:spPr>
            <a:xfrm>
              <a:off x="325570" y="1863376"/>
              <a:ext cx="180000" cy="10800"/>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ed Rectangle 24"/>
            <p:cNvSpPr/>
            <p:nvPr/>
          </p:nvSpPr>
          <p:spPr>
            <a:xfrm>
              <a:off x="324000" y="2122610"/>
              <a:ext cx="180000" cy="32400"/>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ounded Rectangle 25"/>
            <p:cNvSpPr/>
            <p:nvPr/>
          </p:nvSpPr>
          <p:spPr>
            <a:xfrm>
              <a:off x="324000" y="2377135"/>
              <a:ext cx="180000" cy="18000"/>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1009770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4"/>
          <p:cNvSpPr txBox="1">
            <a:spLocks noChangeArrowheads="1"/>
          </p:cNvSpPr>
          <p:nvPr/>
        </p:nvSpPr>
        <p:spPr bwMode="auto">
          <a:xfrm>
            <a:off x="72000" y="18522"/>
            <a:ext cx="12047675" cy="461665"/>
          </a:xfrm>
          <a:prstGeom prst="rect">
            <a:avLst/>
          </a:prstGeom>
          <a:solidFill>
            <a:schemeClr val="bg1"/>
          </a:solidFill>
          <a:ln>
            <a:noFill/>
          </a:ln>
          <a:effectLst>
            <a:outerShdw blurRad="50800" dist="38100" dir="2700000" algn="tl" rotWithShape="0">
              <a:prstClr val="black">
                <a:alpha val="40000"/>
              </a:prstClr>
            </a:outerShdw>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GB" sz="2400" dirty="0">
                <a:latin typeface="Arial" panose="020B0604020202020204" pitchFamily="34" charset="0"/>
                <a:cs typeface="Arial" panose="020B0604020202020204" pitchFamily="34" charset="0"/>
              </a:rPr>
              <a:t>Impact of LD on genetic variance. In Breeding; in Population Genetics</a:t>
            </a:r>
          </a:p>
        </p:txBody>
      </p:sp>
      <p:grpSp>
        <p:nvGrpSpPr>
          <p:cNvPr id="8" name="Group 7"/>
          <p:cNvGrpSpPr/>
          <p:nvPr/>
        </p:nvGrpSpPr>
        <p:grpSpPr>
          <a:xfrm>
            <a:off x="121633" y="851953"/>
            <a:ext cx="236406" cy="4609171"/>
            <a:chOff x="303313" y="851953"/>
            <a:chExt cx="236406" cy="4609171"/>
          </a:xfrm>
          <a:effectLst>
            <a:outerShdw blurRad="50800" dist="38100" dir="2700000" algn="tl" rotWithShape="0">
              <a:prstClr val="black">
                <a:alpha val="40000"/>
              </a:prstClr>
            </a:outerShdw>
          </a:effectLst>
        </p:grpSpPr>
        <p:sp>
          <p:nvSpPr>
            <p:cNvPr id="6" name="Rectangle 5"/>
            <p:cNvSpPr/>
            <p:nvPr/>
          </p:nvSpPr>
          <p:spPr>
            <a:xfrm>
              <a:off x="347927" y="4598391"/>
              <a:ext cx="147196" cy="312977"/>
            </a:xfrm>
            <a:prstGeom prst="rect">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p:cNvSpPr/>
            <p:nvPr/>
          </p:nvSpPr>
          <p:spPr>
            <a:xfrm>
              <a:off x="303313" y="4754880"/>
              <a:ext cx="236406" cy="70624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p:cNvSpPr/>
            <p:nvPr/>
          </p:nvSpPr>
          <p:spPr>
            <a:xfrm>
              <a:off x="303313" y="851953"/>
              <a:ext cx="236406" cy="3822638"/>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8" name="TextBox 17"/>
          <p:cNvSpPr txBox="1"/>
          <p:nvPr/>
        </p:nvSpPr>
        <p:spPr>
          <a:xfrm>
            <a:off x="964155" y="972254"/>
            <a:ext cx="794848" cy="1629667"/>
          </a:xfrm>
          <a:prstGeom prst="rect">
            <a:avLst/>
          </a:prstGeom>
          <a:noFill/>
        </p:spPr>
        <p:txBody>
          <a:bodyPr wrap="square" rtlCol="0">
            <a:spAutoFit/>
          </a:bodyPr>
          <a:lstStyle/>
          <a:p>
            <a:pPr>
              <a:lnSpc>
                <a:spcPct val="90000"/>
              </a:lnSpc>
            </a:pPr>
            <a:r>
              <a:rPr lang="en-GB" dirty="0">
                <a:solidFill>
                  <a:srgbClr val="FF0000"/>
                </a:solidFill>
                <a:latin typeface="Arial" panose="020B0604020202020204" pitchFamily="34" charset="0"/>
                <a:cs typeface="Arial" panose="020B0604020202020204" pitchFamily="34" charset="0"/>
              </a:rPr>
              <a:t>A</a:t>
            </a:r>
            <a:r>
              <a:rPr lang="en-GB" dirty="0">
                <a:latin typeface="Arial" panose="020B0604020202020204" pitchFamily="34" charset="0"/>
                <a:cs typeface="Arial" panose="020B0604020202020204" pitchFamily="34" charset="0"/>
              </a:rPr>
              <a:t>/</a:t>
            </a:r>
            <a:r>
              <a:rPr lang="en-GB" dirty="0">
                <a:solidFill>
                  <a:srgbClr val="0000FF"/>
                </a:solidFill>
                <a:latin typeface="Arial" panose="020B0604020202020204" pitchFamily="34" charset="0"/>
                <a:cs typeface="Arial" panose="020B0604020202020204" pitchFamily="34" charset="0"/>
              </a:rPr>
              <a:t>a</a:t>
            </a:r>
            <a:br>
              <a:rPr lang="en-GB" dirty="0">
                <a:latin typeface="Arial" panose="020B0604020202020204" pitchFamily="34" charset="0"/>
                <a:cs typeface="Arial" panose="020B0604020202020204" pitchFamily="34" charset="0"/>
              </a:rPr>
            </a:br>
            <a:r>
              <a:rPr lang="en-GB" dirty="0">
                <a:solidFill>
                  <a:srgbClr val="FF0000"/>
                </a:solidFill>
                <a:latin typeface="Arial" panose="020B0604020202020204" pitchFamily="34" charset="0"/>
                <a:cs typeface="Arial" panose="020B0604020202020204" pitchFamily="34" charset="0"/>
              </a:rPr>
              <a:t>B</a:t>
            </a:r>
            <a:r>
              <a:rPr lang="en-GB" dirty="0">
                <a:latin typeface="Arial" panose="020B0604020202020204" pitchFamily="34" charset="0"/>
                <a:cs typeface="Arial" panose="020B0604020202020204" pitchFamily="34" charset="0"/>
              </a:rPr>
              <a:t>/</a:t>
            </a:r>
            <a:r>
              <a:rPr lang="en-GB" dirty="0">
                <a:solidFill>
                  <a:srgbClr val="0000FF"/>
                </a:solidFill>
                <a:latin typeface="Arial" panose="020B0604020202020204" pitchFamily="34" charset="0"/>
                <a:cs typeface="Arial" panose="020B0604020202020204" pitchFamily="34" charset="0"/>
              </a:rPr>
              <a:t>b</a:t>
            </a:r>
            <a:br>
              <a:rPr lang="en-GB" dirty="0">
                <a:latin typeface="Arial" panose="020B0604020202020204" pitchFamily="34" charset="0"/>
                <a:cs typeface="Arial" panose="020B0604020202020204" pitchFamily="34" charset="0"/>
              </a:rPr>
            </a:br>
            <a:r>
              <a:rPr lang="en-GB" dirty="0">
                <a:solidFill>
                  <a:srgbClr val="FF0000"/>
                </a:solidFill>
                <a:latin typeface="Arial" panose="020B0604020202020204" pitchFamily="34" charset="0"/>
                <a:cs typeface="Arial" panose="020B0604020202020204" pitchFamily="34" charset="0"/>
              </a:rPr>
              <a:t>C</a:t>
            </a:r>
            <a:r>
              <a:rPr lang="en-GB" dirty="0">
                <a:latin typeface="Arial" panose="020B0604020202020204" pitchFamily="34" charset="0"/>
                <a:cs typeface="Arial" panose="020B0604020202020204" pitchFamily="34" charset="0"/>
              </a:rPr>
              <a:t>/</a:t>
            </a:r>
            <a:r>
              <a:rPr lang="en-GB" dirty="0">
                <a:solidFill>
                  <a:srgbClr val="0000FF"/>
                </a:solidFill>
                <a:latin typeface="Arial" panose="020B0604020202020204" pitchFamily="34" charset="0"/>
                <a:cs typeface="Arial" panose="020B0604020202020204" pitchFamily="34" charset="0"/>
              </a:rPr>
              <a:t>c</a:t>
            </a:r>
            <a:br>
              <a:rPr lang="en-GB" dirty="0">
                <a:latin typeface="Arial" panose="020B0604020202020204" pitchFamily="34" charset="0"/>
                <a:cs typeface="Arial" panose="020B0604020202020204" pitchFamily="34" charset="0"/>
              </a:rPr>
            </a:br>
            <a:r>
              <a:rPr lang="en-GB" dirty="0">
                <a:solidFill>
                  <a:srgbClr val="FF0000"/>
                </a:solidFill>
                <a:latin typeface="Arial" panose="020B0604020202020204" pitchFamily="34" charset="0"/>
                <a:cs typeface="Arial" panose="020B0604020202020204" pitchFamily="34" charset="0"/>
              </a:rPr>
              <a:t>D</a:t>
            </a:r>
            <a:r>
              <a:rPr lang="en-GB" dirty="0">
                <a:latin typeface="Arial" panose="020B0604020202020204" pitchFamily="34" charset="0"/>
                <a:cs typeface="Arial" panose="020B0604020202020204" pitchFamily="34" charset="0"/>
              </a:rPr>
              <a:t>/</a:t>
            </a:r>
            <a:r>
              <a:rPr lang="en-GB" dirty="0">
                <a:solidFill>
                  <a:srgbClr val="0000FF"/>
                </a:solidFill>
                <a:latin typeface="Arial" panose="020B0604020202020204" pitchFamily="34" charset="0"/>
                <a:cs typeface="Arial" panose="020B0604020202020204" pitchFamily="34" charset="0"/>
              </a:rPr>
              <a:t>d</a:t>
            </a:r>
          </a:p>
          <a:p>
            <a:pPr>
              <a:lnSpc>
                <a:spcPct val="90000"/>
              </a:lnSpc>
            </a:pPr>
            <a:r>
              <a:rPr lang="en-GB" dirty="0">
                <a:solidFill>
                  <a:srgbClr val="FF0000"/>
                </a:solidFill>
                <a:latin typeface="Arial" panose="020B0604020202020204" pitchFamily="34" charset="0"/>
                <a:cs typeface="Arial" panose="020B0604020202020204" pitchFamily="34" charset="0"/>
              </a:rPr>
              <a:t>E</a:t>
            </a:r>
            <a:r>
              <a:rPr lang="en-GB" dirty="0">
                <a:latin typeface="Arial" panose="020B0604020202020204" pitchFamily="34" charset="0"/>
                <a:cs typeface="Arial" panose="020B0604020202020204" pitchFamily="34" charset="0"/>
              </a:rPr>
              <a:t>/</a:t>
            </a:r>
            <a:r>
              <a:rPr lang="en-GB" dirty="0">
                <a:solidFill>
                  <a:srgbClr val="0000FF"/>
                </a:solidFill>
                <a:latin typeface="Arial" panose="020B0604020202020204" pitchFamily="34" charset="0"/>
                <a:cs typeface="Arial" panose="020B0604020202020204" pitchFamily="34" charset="0"/>
              </a:rPr>
              <a:t>e</a:t>
            </a:r>
          </a:p>
          <a:p>
            <a:pPr>
              <a:lnSpc>
                <a:spcPct val="90000"/>
              </a:lnSpc>
            </a:pPr>
            <a:r>
              <a:rPr lang="en-GB" dirty="0">
                <a:solidFill>
                  <a:srgbClr val="FF0000"/>
                </a:solidFill>
                <a:latin typeface="Arial" panose="020B0604020202020204" pitchFamily="34" charset="0"/>
                <a:cs typeface="Arial" panose="020B0604020202020204" pitchFamily="34" charset="0"/>
              </a:rPr>
              <a:t>F</a:t>
            </a:r>
            <a:r>
              <a:rPr lang="en-GB" dirty="0">
                <a:latin typeface="Arial" panose="020B0604020202020204" pitchFamily="34" charset="0"/>
                <a:cs typeface="Arial" panose="020B0604020202020204" pitchFamily="34" charset="0"/>
              </a:rPr>
              <a:t>/</a:t>
            </a:r>
            <a:r>
              <a:rPr lang="en-GB" dirty="0">
                <a:solidFill>
                  <a:srgbClr val="0000FF"/>
                </a:solidFill>
                <a:latin typeface="Arial" panose="020B0604020202020204" pitchFamily="34" charset="0"/>
                <a:cs typeface="Arial" panose="020B0604020202020204" pitchFamily="34" charset="0"/>
              </a:rPr>
              <a:t>f</a:t>
            </a:r>
          </a:p>
        </p:txBody>
      </p:sp>
      <p:grpSp>
        <p:nvGrpSpPr>
          <p:cNvPr id="3" name="Group 2"/>
          <p:cNvGrpSpPr/>
          <p:nvPr/>
        </p:nvGrpSpPr>
        <p:grpSpPr>
          <a:xfrm>
            <a:off x="1511171" y="509805"/>
            <a:ext cx="5398299" cy="6637837"/>
            <a:chOff x="1511171" y="509805"/>
            <a:chExt cx="5398299" cy="6637837"/>
          </a:xfrm>
        </p:grpSpPr>
        <p:sp>
          <p:nvSpPr>
            <p:cNvPr id="19" name="Rectangle 18"/>
            <p:cNvSpPr/>
            <p:nvPr/>
          </p:nvSpPr>
          <p:spPr>
            <a:xfrm>
              <a:off x="1511171" y="509805"/>
              <a:ext cx="5398299" cy="6294597"/>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3" name="Object 22"/>
            <p:cNvGraphicFramePr>
              <a:graphicFrameLocks noChangeAspect="1"/>
            </p:cNvGraphicFramePr>
            <p:nvPr>
              <p:extLst>
                <p:ext uri="{D42A27DB-BD31-4B8C-83A1-F6EECF244321}">
                  <p14:modId xmlns:p14="http://schemas.microsoft.com/office/powerpoint/2010/main" val="784191046"/>
                </p:ext>
              </p:extLst>
            </p:nvPr>
          </p:nvGraphicFramePr>
          <p:xfrm>
            <a:off x="1676887" y="546141"/>
            <a:ext cx="5081203" cy="6601501"/>
          </p:xfrm>
          <a:graphic>
            <a:graphicData uri="http://schemas.openxmlformats.org/presentationml/2006/ole">
              <mc:AlternateContent xmlns:mc="http://schemas.openxmlformats.org/markup-compatibility/2006">
                <mc:Choice xmlns:v="urn:schemas-microsoft-com:vml" Requires="v">
                  <p:oleObj spid="_x0000_s4290" name="Document" r:id="rId3" imgW="5987816" imgH="7778666" progId="Word.Document.12">
                    <p:link updateAutomatic="1"/>
                  </p:oleObj>
                </mc:Choice>
                <mc:Fallback>
                  <p:oleObj name="Document" r:id="rId3" imgW="5987816" imgH="7778666" progId="Word.Document.12">
                    <p:link updateAutomatic="1"/>
                    <p:pic>
                      <p:nvPicPr>
                        <p:cNvPr id="0" name=""/>
                        <p:cNvPicPr/>
                        <p:nvPr/>
                      </p:nvPicPr>
                      <p:blipFill>
                        <a:blip r:embed="rId4"/>
                        <a:stretch>
                          <a:fillRect/>
                        </a:stretch>
                      </p:blipFill>
                      <p:spPr>
                        <a:xfrm>
                          <a:off x="1676887" y="546141"/>
                          <a:ext cx="5081203" cy="6601501"/>
                        </a:xfrm>
                        <a:prstGeom prst="rect">
                          <a:avLst/>
                        </a:prstGeom>
                      </p:spPr>
                    </p:pic>
                  </p:oleObj>
                </mc:Fallback>
              </mc:AlternateContent>
            </a:graphicData>
          </a:graphic>
        </p:graphicFrame>
      </p:grpSp>
      <p:sp>
        <p:nvSpPr>
          <p:cNvPr id="25" name="TextBox 24"/>
          <p:cNvSpPr txBox="1"/>
          <p:nvPr/>
        </p:nvSpPr>
        <p:spPr>
          <a:xfrm>
            <a:off x="7024530" y="907625"/>
            <a:ext cx="5095145" cy="5878532"/>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GB" dirty="0">
                <a:latin typeface="Arial" panose="020B0604020202020204" pitchFamily="34" charset="0"/>
                <a:cs typeface="Arial" panose="020B0604020202020204" pitchFamily="34" charset="0"/>
              </a:rPr>
              <a:t>The two parental lines which make our </a:t>
            </a:r>
            <a:r>
              <a:rPr lang="en-GB" dirty="0" err="1">
                <a:latin typeface="Arial" panose="020B0604020202020204" pitchFamily="34" charset="0"/>
                <a:cs typeface="Arial" panose="020B0604020202020204" pitchFamily="34" charset="0"/>
              </a:rPr>
              <a:t>sixfold</a:t>
            </a:r>
            <a:r>
              <a:rPr lang="en-GB" dirty="0">
                <a:latin typeface="Arial" panose="020B0604020202020204" pitchFamily="34" charset="0"/>
                <a:cs typeface="Arial" panose="020B0604020202020204" pitchFamily="34" charset="0"/>
              </a:rPr>
              <a:t> heterozygous genotype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Parent 1 = </a:t>
            </a:r>
            <a:r>
              <a:rPr lang="en-GB" dirty="0">
                <a:solidFill>
                  <a:srgbClr val="FF0000"/>
                </a:solidFill>
                <a:latin typeface="Arial" panose="020B0604020202020204" pitchFamily="34" charset="0"/>
                <a:cs typeface="Arial" panose="020B0604020202020204" pitchFamily="34" charset="0"/>
              </a:rPr>
              <a:t>AA/BB/CC/DD/EE/FF</a:t>
            </a:r>
            <a:r>
              <a:rPr lang="en-GB" dirty="0">
                <a:latin typeface="Arial" panose="020B0604020202020204" pitchFamily="34" charset="0"/>
                <a:cs typeface="Arial" panose="020B0604020202020204" pitchFamily="34" charset="0"/>
              </a:rPr>
              <a:t>; trait value 6</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Parent 2 = </a:t>
            </a:r>
            <a:r>
              <a:rPr lang="en-GB" dirty="0">
                <a:solidFill>
                  <a:srgbClr val="0000FF"/>
                </a:solidFill>
                <a:latin typeface="Arial" panose="020B0604020202020204" pitchFamily="34" charset="0"/>
                <a:cs typeface="Arial" panose="020B0604020202020204" pitchFamily="34" charset="0"/>
              </a:rPr>
              <a:t>aa / bb /cc / </a:t>
            </a:r>
            <a:r>
              <a:rPr lang="en-GB" dirty="0" err="1">
                <a:solidFill>
                  <a:srgbClr val="0000FF"/>
                </a:solidFill>
                <a:latin typeface="Arial" panose="020B0604020202020204" pitchFamily="34" charset="0"/>
                <a:cs typeface="Arial" panose="020B0604020202020204" pitchFamily="34" charset="0"/>
              </a:rPr>
              <a:t>dd</a:t>
            </a:r>
            <a:r>
              <a:rPr lang="en-GB" dirty="0">
                <a:solidFill>
                  <a:srgbClr val="0000FF"/>
                </a:solidFill>
                <a:latin typeface="Arial" panose="020B0604020202020204" pitchFamily="34" charset="0"/>
                <a:cs typeface="Arial" panose="020B0604020202020204" pitchFamily="34" charset="0"/>
              </a:rPr>
              <a:t> /</a:t>
            </a:r>
            <a:r>
              <a:rPr lang="en-GB" dirty="0" err="1">
                <a:solidFill>
                  <a:srgbClr val="0000FF"/>
                </a:solidFill>
                <a:latin typeface="Arial" panose="020B0604020202020204" pitchFamily="34" charset="0"/>
                <a:cs typeface="Arial" panose="020B0604020202020204" pitchFamily="34" charset="0"/>
              </a:rPr>
              <a:t>ee</a:t>
            </a:r>
            <a:r>
              <a:rPr lang="en-GB" dirty="0">
                <a:solidFill>
                  <a:srgbClr val="0000FF"/>
                </a:solidFill>
                <a:latin typeface="Arial" panose="020B0604020202020204" pitchFamily="34" charset="0"/>
                <a:cs typeface="Arial" panose="020B0604020202020204" pitchFamily="34" charset="0"/>
              </a:rPr>
              <a:t> / </a:t>
            </a:r>
            <a:r>
              <a:rPr lang="en-GB" dirty="0" err="1">
                <a:solidFill>
                  <a:srgbClr val="0000FF"/>
                </a:solidFill>
                <a:latin typeface="Arial" panose="020B0604020202020204" pitchFamily="34" charset="0"/>
                <a:cs typeface="Arial" panose="020B0604020202020204" pitchFamily="34" charset="0"/>
              </a:rPr>
              <a:t>ff</a:t>
            </a:r>
            <a:r>
              <a:rPr lang="en-GB" dirty="0">
                <a:latin typeface="Arial" panose="020B0604020202020204" pitchFamily="34" charset="0"/>
                <a:cs typeface="Arial" panose="020B0604020202020204" pitchFamily="34" charset="0"/>
              </a:rPr>
              <a:t>; trait value 0   ...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are mentioned in the table with genetic variance σ²</a:t>
            </a:r>
            <a:r>
              <a:rPr lang="en-GB" baseline="-25000" dirty="0">
                <a:latin typeface="Arial" panose="020B0604020202020204" pitchFamily="34" charset="0"/>
                <a:cs typeface="Arial" panose="020B0604020202020204" pitchFamily="34" charset="0"/>
              </a:rPr>
              <a:t>G</a:t>
            </a:r>
            <a:r>
              <a:rPr lang="en-GB" dirty="0">
                <a:latin typeface="Arial" panose="020B0604020202020204" pitchFamily="34" charset="0"/>
                <a:cs typeface="Arial" panose="020B0604020202020204" pitchFamily="34" charset="0"/>
              </a:rPr>
              <a:t>=9.000. It is not a very meaningful case by itself, yet, it serves as comparison with further cases. </a:t>
            </a:r>
            <a:endParaRPr lang="en-GB" sz="800" dirty="0">
              <a:latin typeface="Arial" panose="020B0604020202020204" pitchFamily="34" charset="0"/>
              <a:cs typeface="Arial" panose="020B0604020202020204" pitchFamily="34" charset="0"/>
            </a:endParaRPr>
          </a:p>
          <a:p>
            <a:endParaRPr lang="en-GB" sz="800"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Gametes taken (for DH) from the hybrid </a:t>
            </a:r>
            <a:r>
              <a:rPr lang="en-GB" dirty="0">
                <a:solidFill>
                  <a:srgbClr val="FF0000"/>
                </a:solidFill>
                <a:latin typeface="Arial" panose="020B0604020202020204" pitchFamily="34" charset="0"/>
                <a:cs typeface="Arial" panose="020B0604020202020204" pitchFamily="34" charset="0"/>
              </a:rPr>
              <a:t>A</a:t>
            </a:r>
            <a:r>
              <a:rPr lang="en-GB" dirty="0">
                <a:solidFill>
                  <a:srgbClr val="0000FF"/>
                </a:solidFill>
                <a:latin typeface="Arial" panose="020B0604020202020204" pitchFamily="34" charset="0"/>
                <a:cs typeface="Arial" panose="020B0604020202020204" pitchFamily="34" charset="0"/>
              </a:rPr>
              <a:t>a</a:t>
            </a:r>
            <a:r>
              <a:rPr lang="en-GB" dirty="0">
                <a:latin typeface="Arial" panose="020B0604020202020204" pitchFamily="34" charset="0"/>
                <a:cs typeface="Arial" panose="020B0604020202020204" pitchFamily="34" charset="0"/>
              </a:rPr>
              <a:t>/</a:t>
            </a:r>
            <a:r>
              <a:rPr lang="en-GB" dirty="0">
                <a:solidFill>
                  <a:srgbClr val="FF0000"/>
                </a:solidFill>
                <a:latin typeface="Arial" panose="020B0604020202020204" pitchFamily="34" charset="0"/>
                <a:cs typeface="Arial" panose="020B0604020202020204" pitchFamily="34" charset="0"/>
              </a:rPr>
              <a:t>B</a:t>
            </a:r>
            <a:r>
              <a:rPr lang="en-GB" dirty="0">
                <a:solidFill>
                  <a:srgbClr val="0000FF"/>
                </a:solidFill>
                <a:latin typeface="Arial" panose="020B0604020202020204" pitchFamily="34" charset="0"/>
                <a:cs typeface="Arial" panose="020B0604020202020204" pitchFamily="34" charset="0"/>
              </a:rPr>
              <a:t>b</a:t>
            </a:r>
            <a:r>
              <a:rPr lang="en-GB" dirty="0">
                <a:latin typeface="Arial" panose="020B0604020202020204" pitchFamily="34" charset="0"/>
                <a:cs typeface="Arial" panose="020B0604020202020204" pitchFamily="34" charset="0"/>
              </a:rPr>
              <a:t>/</a:t>
            </a:r>
            <a:r>
              <a:rPr lang="en-GB" dirty="0">
                <a:solidFill>
                  <a:srgbClr val="FF0000"/>
                </a:solidFill>
                <a:latin typeface="Arial" panose="020B0604020202020204" pitchFamily="34" charset="0"/>
                <a:cs typeface="Arial" panose="020B0604020202020204" pitchFamily="34" charset="0"/>
              </a:rPr>
              <a:t>C</a:t>
            </a:r>
            <a:r>
              <a:rPr lang="en-GB" dirty="0">
                <a:solidFill>
                  <a:srgbClr val="0000FF"/>
                </a:solidFill>
                <a:latin typeface="Arial" panose="020B0604020202020204" pitchFamily="34" charset="0"/>
                <a:cs typeface="Arial" panose="020B0604020202020204" pitchFamily="34" charset="0"/>
              </a:rPr>
              <a:t>c</a:t>
            </a:r>
            <a:r>
              <a:rPr lang="en-GB" dirty="0">
                <a:latin typeface="Arial" panose="020B0604020202020204" pitchFamily="34" charset="0"/>
                <a:cs typeface="Arial" panose="020B0604020202020204" pitchFamily="34" charset="0"/>
              </a:rPr>
              <a:t>/</a:t>
            </a:r>
            <a:r>
              <a:rPr lang="en-GB" dirty="0" err="1">
                <a:solidFill>
                  <a:srgbClr val="FF0000"/>
                </a:solidFill>
                <a:latin typeface="Arial" panose="020B0604020202020204" pitchFamily="34" charset="0"/>
                <a:cs typeface="Arial" panose="020B0604020202020204" pitchFamily="34" charset="0"/>
              </a:rPr>
              <a:t>D</a:t>
            </a:r>
            <a:r>
              <a:rPr lang="en-GB" dirty="0" err="1">
                <a:solidFill>
                  <a:srgbClr val="0000FF"/>
                </a:solidFill>
                <a:latin typeface="Arial" panose="020B0604020202020204" pitchFamily="34" charset="0"/>
                <a:cs typeface="Arial" panose="020B0604020202020204" pitchFamily="34" charset="0"/>
              </a:rPr>
              <a:t>d</a:t>
            </a:r>
            <a:r>
              <a:rPr lang="en-GB" dirty="0">
                <a:latin typeface="Arial" panose="020B0604020202020204" pitchFamily="34" charset="0"/>
                <a:cs typeface="Arial" panose="020B0604020202020204" pitchFamily="34" charset="0"/>
              </a:rPr>
              <a:t>/</a:t>
            </a:r>
            <a:r>
              <a:rPr lang="en-GB" dirty="0" err="1">
                <a:solidFill>
                  <a:srgbClr val="FF0000"/>
                </a:solidFill>
                <a:latin typeface="Arial" panose="020B0604020202020204" pitchFamily="34" charset="0"/>
                <a:cs typeface="Arial" panose="020B0604020202020204" pitchFamily="34" charset="0"/>
              </a:rPr>
              <a:t>E</a:t>
            </a:r>
            <a:r>
              <a:rPr lang="en-GB" dirty="0" err="1">
                <a:solidFill>
                  <a:srgbClr val="0000FF"/>
                </a:solidFill>
                <a:latin typeface="Arial" panose="020B0604020202020204" pitchFamily="34" charset="0"/>
                <a:cs typeface="Arial" panose="020B0604020202020204" pitchFamily="34" charset="0"/>
              </a:rPr>
              <a:t>e</a:t>
            </a:r>
            <a:r>
              <a:rPr lang="en-GB" dirty="0">
                <a:latin typeface="Arial" panose="020B0604020202020204" pitchFamily="34" charset="0"/>
                <a:cs typeface="Arial" panose="020B0604020202020204" pitchFamily="34" charset="0"/>
              </a:rPr>
              <a:t>/</a:t>
            </a:r>
            <a:r>
              <a:rPr lang="en-GB" dirty="0" err="1">
                <a:solidFill>
                  <a:srgbClr val="FF0000"/>
                </a:solidFill>
                <a:latin typeface="Arial" panose="020B0604020202020204" pitchFamily="34" charset="0"/>
                <a:cs typeface="Arial" panose="020B0604020202020204" pitchFamily="34" charset="0"/>
              </a:rPr>
              <a:t>F</a:t>
            </a:r>
            <a:r>
              <a:rPr lang="en-GB" dirty="0" err="1">
                <a:solidFill>
                  <a:srgbClr val="0000FF"/>
                </a:solidFill>
                <a:latin typeface="Arial" panose="020B0604020202020204" pitchFamily="34" charset="0"/>
                <a:cs typeface="Arial" panose="020B0604020202020204" pitchFamily="34" charset="0"/>
              </a:rPr>
              <a:t>f</a:t>
            </a:r>
            <a:r>
              <a:rPr lang="en-GB" dirty="0">
                <a:latin typeface="Arial" panose="020B0604020202020204" pitchFamily="34" charset="0"/>
                <a:cs typeface="Arial" panose="020B0604020202020204" pitchFamily="34" charset="0"/>
              </a:rPr>
              <a:t> came from the </a:t>
            </a:r>
            <a:r>
              <a:rPr lang="en-GB" dirty="0">
                <a:solidFill>
                  <a:srgbClr val="0000FF"/>
                </a:solidFill>
                <a:latin typeface="Arial" panose="020B0604020202020204" pitchFamily="34" charset="0"/>
                <a:cs typeface="Arial" panose="020B0604020202020204" pitchFamily="34" charset="0"/>
              </a:rPr>
              <a:t>meiosis</a:t>
            </a:r>
            <a:r>
              <a:rPr lang="en-GB" dirty="0">
                <a:latin typeface="Arial" panose="020B0604020202020204" pitchFamily="34" charset="0"/>
                <a:cs typeface="Arial" panose="020B0604020202020204" pitchFamily="34" charset="0"/>
              </a:rPr>
              <a:t> in this hybrid. </a:t>
            </a:r>
            <a:endParaRPr lang="en-GB" sz="800" dirty="0">
              <a:latin typeface="Arial" panose="020B0604020202020204" pitchFamily="34" charset="0"/>
              <a:cs typeface="Arial" panose="020B0604020202020204" pitchFamily="34" charset="0"/>
            </a:endParaRPr>
          </a:p>
          <a:p>
            <a:endParaRPr lang="en-GB" sz="800" dirty="0">
              <a:latin typeface="Arial" panose="020B0604020202020204" pitchFamily="34" charset="0"/>
              <a:cs typeface="Arial" panose="020B0604020202020204" pitchFamily="34" charset="0"/>
            </a:endParaRPr>
          </a:p>
          <a:p>
            <a:r>
              <a:rPr lang="en-GB" i="1" dirty="0">
                <a:latin typeface="Arial" panose="020B0604020202020204" pitchFamily="34" charset="0"/>
                <a:cs typeface="Arial" panose="020B0604020202020204" pitchFamily="34" charset="0"/>
              </a:rPr>
              <a:t>Via</a:t>
            </a:r>
            <a:r>
              <a:rPr lang="en-GB" dirty="0">
                <a:latin typeface="Arial" panose="020B0604020202020204" pitchFamily="34" charset="0"/>
                <a:cs typeface="Arial" panose="020B0604020202020204" pitchFamily="34" charset="0"/>
              </a:rPr>
              <a:t> the </a:t>
            </a:r>
            <a:r>
              <a:rPr lang="en-GB" dirty="0">
                <a:solidFill>
                  <a:srgbClr val="0000FF"/>
                </a:solidFill>
                <a:latin typeface="Arial" panose="020B0604020202020204" pitchFamily="34" charset="0"/>
                <a:cs typeface="Arial" panose="020B0604020202020204" pitchFamily="34" charset="0"/>
              </a:rPr>
              <a:t>DH-technique</a:t>
            </a:r>
            <a:r>
              <a:rPr lang="en-GB" dirty="0">
                <a:latin typeface="Arial" panose="020B0604020202020204" pitchFamily="34" charset="0"/>
                <a:cs typeface="Arial" panose="020B0604020202020204" pitchFamily="34" charset="0"/>
              </a:rPr>
              <a:t>, plant breeders would convert gametes from this F1 into corresponding </a:t>
            </a:r>
            <a:r>
              <a:rPr lang="en-GB" dirty="0">
                <a:solidFill>
                  <a:srgbClr val="0000FF"/>
                </a:solidFill>
                <a:latin typeface="Arial" panose="020B0604020202020204" pitchFamily="34" charset="0"/>
                <a:cs typeface="Arial" panose="020B0604020202020204" pitchFamily="34" charset="0"/>
              </a:rPr>
              <a:t>homozygous</a:t>
            </a:r>
            <a:r>
              <a:rPr lang="en-GB" dirty="0">
                <a:latin typeface="Arial" panose="020B0604020202020204" pitchFamily="34" charset="0"/>
                <a:cs typeface="Arial" panose="020B0604020202020204" pitchFamily="34" charset="0"/>
              </a:rPr>
              <a:t> inbred lines. The full pool (no Se-lection etc.) of gametes taken from our 6-fold heterozygous F1 is considered here; </a:t>
            </a:r>
            <a:r>
              <a:rPr lang="en-GB" dirty="0">
                <a:solidFill>
                  <a:schemeClr val="tx1">
                    <a:lumMod val="50000"/>
                    <a:lumOff val="50000"/>
                  </a:schemeClr>
                </a:solidFill>
                <a:latin typeface="Arial" panose="020B0604020202020204" pitchFamily="34" charset="0"/>
                <a:cs typeface="Arial" panose="020B0604020202020204" pitchFamily="34" charset="0"/>
              </a:rPr>
              <a:t>honestly: The full pool of DH-lines made from them</a:t>
            </a:r>
            <a:r>
              <a:rPr lang="en-GB" dirty="0">
                <a:latin typeface="Arial" panose="020B0604020202020204" pitchFamily="34" charset="0"/>
                <a:cs typeface="Arial" panose="020B0604020202020204" pitchFamily="34" charset="0"/>
              </a:rPr>
              <a:t>.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DH-technique: DOI 10.1038/nbt0688-684</a:t>
            </a:r>
          </a:p>
        </p:txBody>
      </p:sp>
      <p:grpSp>
        <p:nvGrpSpPr>
          <p:cNvPr id="21" name="Group 20"/>
          <p:cNvGrpSpPr/>
          <p:nvPr/>
        </p:nvGrpSpPr>
        <p:grpSpPr>
          <a:xfrm>
            <a:off x="425685" y="848241"/>
            <a:ext cx="236406" cy="4609171"/>
            <a:chOff x="303313" y="851953"/>
            <a:chExt cx="236406" cy="4609171"/>
          </a:xfrm>
          <a:effectLst>
            <a:outerShdw blurRad="50800" dist="38100" dir="2700000" algn="tl" rotWithShape="0">
              <a:prstClr val="black">
                <a:alpha val="40000"/>
              </a:prstClr>
            </a:outerShdw>
          </a:effectLst>
        </p:grpSpPr>
        <p:sp>
          <p:nvSpPr>
            <p:cNvPr id="22" name="Rectangle 21"/>
            <p:cNvSpPr/>
            <p:nvPr/>
          </p:nvSpPr>
          <p:spPr>
            <a:xfrm>
              <a:off x="347927" y="4598391"/>
              <a:ext cx="147196" cy="312977"/>
            </a:xfrm>
            <a:prstGeom prst="rect">
              <a:avLst/>
            </a:prstGeom>
            <a:solidFill>
              <a:schemeClr val="tx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tangle 25"/>
            <p:cNvSpPr/>
            <p:nvPr/>
          </p:nvSpPr>
          <p:spPr>
            <a:xfrm>
              <a:off x="303313" y="4754880"/>
              <a:ext cx="236406" cy="706244"/>
            </a:xfrm>
            <a:prstGeom prst="rect">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ectangle 26"/>
            <p:cNvSpPr/>
            <p:nvPr/>
          </p:nvSpPr>
          <p:spPr>
            <a:xfrm>
              <a:off x="303313" y="851953"/>
              <a:ext cx="236406" cy="3822638"/>
            </a:xfrm>
            <a:prstGeom prst="rect">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9" name="Down Arrow 8"/>
          <p:cNvSpPr/>
          <p:nvPr/>
        </p:nvSpPr>
        <p:spPr>
          <a:xfrm rot="5400000">
            <a:off x="704412" y="1031570"/>
            <a:ext cx="249787" cy="199138"/>
          </a:xfrm>
          <a:prstGeom prst="downArrow">
            <a:avLst/>
          </a:prstGeom>
          <a:solidFill>
            <a:schemeClr val="bg1">
              <a:lumMod val="9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Down Arrow 9"/>
          <p:cNvSpPr/>
          <p:nvPr/>
        </p:nvSpPr>
        <p:spPr>
          <a:xfrm rot="5400000">
            <a:off x="711064" y="1285571"/>
            <a:ext cx="249787" cy="199138"/>
          </a:xfrm>
          <a:prstGeom prst="downArrow">
            <a:avLst/>
          </a:prstGeom>
          <a:solidFill>
            <a:schemeClr val="bg1">
              <a:lumMod val="9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Down Arrow 10"/>
          <p:cNvSpPr/>
          <p:nvPr/>
        </p:nvSpPr>
        <p:spPr>
          <a:xfrm rot="5400000">
            <a:off x="707738" y="1530332"/>
            <a:ext cx="249787" cy="199138"/>
          </a:xfrm>
          <a:prstGeom prst="downArrow">
            <a:avLst/>
          </a:prstGeom>
          <a:solidFill>
            <a:schemeClr val="bg1">
              <a:lumMod val="9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Down Arrow 12"/>
          <p:cNvSpPr/>
          <p:nvPr/>
        </p:nvSpPr>
        <p:spPr>
          <a:xfrm rot="5400000">
            <a:off x="707739" y="1784333"/>
            <a:ext cx="249787" cy="199138"/>
          </a:xfrm>
          <a:prstGeom prst="downArrow">
            <a:avLst/>
          </a:prstGeom>
          <a:solidFill>
            <a:schemeClr val="bg1">
              <a:lumMod val="9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Down Arrow 13"/>
          <p:cNvSpPr/>
          <p:nvPr/>
        </p:nvSpPr>
        <p:spPr>
          <a:xfrm rot="5400000">
            <a:off x="714390" y="2038334"/>
            <a:ext cx="249787" cy="199138"/>
          </a:xfrm>
          <a:prstGeom prst="downArrow">
            <a:avLst/>
          </a:prstGeom>
          <a:solidFill>
            <a:schemeClr val="bg1">
              <a:lumMod val="9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Down Arrow 14"/>
          <p:cNvSpPr/>
          <p:nvPr/>
        </p:nvSpPr>
        <p:spPr>
          <a:xfrm rot="5400000">
            <a:off x="711064" y="2283095"/>
            <a:ext cx="249787" cy="199138"/>
          </a:xfrm>
          <a:prstGeom prst="downArrow">
            <a:avLst/>
          </a:prstGeom>
          <a:solidFill>
            <a:schemeClr val="bg1">
              <a:lumMod val="9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Textfeld 5"/>
          <p:cNvSpPr txBox="1"/>
          <p:nvPr/>
        </p:nvSpPr>
        <p:spPr>
          <a:xfrm>
            <a:off x="11409830" y="6365558"/>
            <a:ext cx="782172" cy="46166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lgn="ctr"/>
            <a:fld id="{5B255CE3-06F4-4E80-85AD-A0878CDD5C50}" type="slidenum">
              <a:rPr lang="en-US" sz="2400">
                <a:latin typeface="Arial" panose="020B0604020202020204" pitchFamily="34" charset="0"/>
                <a:cs typeface="Arial" panose="020B0604020202020204" pitchFamily="34" charset="0"/>
              </a:rPr>
              <a:pPr algn="ctr"/>
              <a:t>16</a:t>
            </a:fld>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52143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7024529" y="594759"/>
            <a:ext cx="5095145" cy="6155531"/>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GB" dirty="0">
                <a:latin typeface="Arial" panose="020B0604020202020204" pitchFamily="34" charset="0"/>
                <a:cs typeface="Arial" panose="020B0604020202020204" pitchFamily="34" charset="0"/>
              </a:rPr>
              <a:t>The haplotype ‘</a:t>
            </a:r>
            <a:r>
              <a:rPr lang="en-GB" dirty="0">
                <a:solidFill>
                  <a:srgbClr val="FF0000"/>
                </a:solidFill>
                <a:latin typeface="Arial" panose="020B0604020202020204" pitchFamily="34" charset="0"/>
                <a:cs typeface="Arial" panose="020B0604020202020204" pitchFamily="34" charset="0"/>
              </a:rPr>
              <a:t>ABCDEF</a:t>
            </a:r>
            <a:r>
              <a:rPr lang="en-GB" dirty="0">
                <a:latin typeface="Arial" panose="020B0604020202020204" pitchFamily="34" charset="0"/>
                <a:cs typeface="Arial" panose="020B0604020202020204" pitchFamily="34" charset="0"/>
              </a:rPr>
              <a:t>’ constitutes the </a:t>
            </a:r>
            <a:r>
              <a:rPr lang="en-GB" dirty="0">
                <a:solidFill>
                  <a:srgbClr val="FF0000"/>
                </a:solidFill>
                <a:latin typeface="Arial" panose="020B0604020202020204" pitchFamily="34" charset="0"/>
                <a:cs typeface="Arial" panose="020B0604020202020204" pitchFamily="34" charset="0"/>
              </a:rPr>
              <a:t>mother</a:t>
            </a:r>
            <a:r>
              <a:rPr lang="en-GB" dirty="0">
                <a:latin typeface="Arial" panose="020B0604020202020204" pitchFamily="34" charset="0"/>
                <a:cs typeface="Arial" panose="020B0604020202020204" pitchFamily="34" charset="0"/>
              </a:rPr>
              <a:t>, the ‘complementing’ haplotype (‘</a:t>
            </a:r>
            <a:r>
              <a:rPr lang="en-GB" dirty="0" err="1">
                <a:solidFill>
                  <a:srgbClr val="0000FF"/>
                </a:solidFill>
                <a:latin typeface="Arial" panose="020B0604020202020204" pitchFamily="34" charset="0"/>
                <a:cs typeface="Arial" panose="020B0604020202020204" pitchFamily="34" charset="0"/>
              </a:rPr>
              <a:t>abcdef</a:t>
            </a:r>
            <a:r>
              <a:rPr lang="en-GB" dirty="0">
                <a:solidFill>
                  <a:srgbClr val="0000FF"/>
                </a:solidFill>
                <a:latin typeface="Arial" panose="020B0604020202020204" pitchFamily="34" charset="0"/>
                <a:cs typeface="Arial" panose="020B0604020202020204" pitchFamily="34" charset="0"/>
              </a:rPr>
              <a:t>’</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consti-tutes</a:t>
            </a:r>
            <a:r>
              <a:rPr lang="en-GB" dirty="0">
                <a:latin typeface="Arial" panose="020B0604020202020204" pitchFamily="34" charset="0"/>
                <a:cs typeface="Arial" panose="020B0604020202020204" pitchFamily="34" charset="0"/>
              </a:rPr>
              <a:t> the father of our cross. Together they realize maximum Coupling Phase Disequilibrium with D=0.25</a:t>
            </a:r>
            <a:r>
              <a:rPr lang="en-GB" dirty="0">
                <a:solidFill>
                  <a:schemeClr val="tx1">
                    <a:lumMod val="50000"/>
                    <a:lumOff val="50000"/>
                  </a:schemeClr>
                </a:solidFill>
                <a:latin typeface="Arial" panose="020B0604020202020204" pitchFamily="34" charset="0"/>
                <a:cs typeface="Arial" panose="020B0604020202020204" pitchFamily="34" charset="0"/>
              </a:rPr>
              <a:t> (R²=1)</a:t>
            </a:r>
            <a:r>
              <a:rPr lang="en-GB" dirty="0">
                <a:latin typeface="Arial" panose="020B0604020202020204" pitchFamily="34" charset="0"/>
                <a:cs typeface="Arial" panose="020B0604020202020204" pitchFamily="34" charset="0"/>
              </a:rPr>
              <a:t>. </a:t>
            </a:r>
            <a:endParaRPr lang="en-GB" sz="800" dirty="0">
              <a:latin typeface="Arial" panose="020B0604020202020204" pitchFamily="34" charset="0"/>
              <a:cs typeface="Arial" panose="020B0604020202020204" pitchFamily="34" charset="0"/>
            </a:endParaRPr>
          </a:p>
          <a:p>
            <a:endParaRPr lang="en-GB" sz="800"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We study the ‘undisturbed’ (no Selection etc.) gametes taken from our F1 </a:t>
            </a:r>
            <a:r>
              <a:rPr lang="en-GB" dirty="0">
                <a:solidFill>
                  <a:srgbClr val="FF0000"/>
                </a:solidFill>
                <a:latin typeface="Arial" panose="020B0604020202020204" pitchFamily="34" charset="0"/>
                <a:cs typeface="Arial" panose="020B0604020202020204" pitchFamily="34" charset="0"/>
              </a:rPr>
              <a:t>A</a:t>
            </a:r>
            <a:r>
              <a:rPr lang="en-GB" dirty="0">
                <a:solidFill>
                  <a:srgbClr val="0000FF"/>
                </a:solidFill>
                <a:latin typeface="Arial" panose="020B0604020202020204" pitchFamily="34" charset="0"/>
                <a:cs typeface="Arial" panose="020B0604020202020204" pitchFamily="34" charset="0"/>
              </a:rPr>
              <a:t>a</a:t>
            </a:r>
            <a:r>
              <a:rPr lang="en-GB" dirty="0">
                <a:latin typeface="Arial" panose="020B0604020202020204" pitchFamily="34" charset="0"/>
                <a:cs typeface="Arial" panose="020B0604020202020204" pitchFamily="34" charset="0"/>
              </a:rPr>
              <a:t>/</a:t>
            </a:r>
            <a:r>
              <a:rPr lang="en-GB" dirty="0">
                <a:solidFill>
                  <a:srgbClr val="FF0000"/>
                </a:solidFill>
                <a:latin typeface="Arial" panose="020B0604020202020204" pitchFamily="34" charset="0"/>
                <a:cs typeface="Arial" panose="020B0604020202020204" pitchFamily="34" charset="0"/>
              </a:rPr>
              <a:t>B</a:t>
            </a:r>
            <a:r>
              <a:rPr lang="en-GB" dirty="0">
                <a:solidFill>
                  <a:srgbClr val="0000FF"/>
                </a:solidFill>
                <a:latin typeface="Arial" panose="020B0604020202020204" pitchFamily="34" charset="0"/>
                <a:cs typeface="Arial" panose="020B0604020202020204" pitchFamily="34" charset="0"/>
              </a:rPr>
              <a:t>b</a:t>
            </a:r>
            <a:r>
              <a:rPr lang="en-GB" dirty="0">
                <a:latin typeface="Arial" panose="020B0604020202020204" pitchFamily="34" charset="0"/>
                <a:cs typeface="Arial" panose="020B0604020202020204" pitchFamily="34" charset="0"/>
              </a:rPr>
              <a:t>/</a:t>
            </a:r>
            <a:r>
              <a:rPr lang="en-GB" dirty="0">
                <a:solidFill>
                  <a:srgbClr val="FF0000"/>
                </a:solidFill>
                <a:latin typeface="Arial" panose="020B0604020202020204" pitchFamily="34" charset="0"/>
                <a:cs typeface="Arial" panose="020B0604020202020204" pitchFamily="34" charset="0"/>
              </a:rPr>
              <a:t>C</a:t>
            </a:r>
            <a:r>
              <a:rPr lang="en-GB" dirty="0">
                <a:solidFill>
                  <a:srgbClr val="0000FF"/>
                </a:solidFill>
                <a:latin typeface="Arial" panose="020B0604020202020204" pitchFamily="34" charset="0"/>
                <a:cs typeface="Arial" panose="020B0604020202020204" pitchFamily="34" charset="0"/>
              </a:rPr>
              <a:t>c</a:t>
            </a:r>
            <a:r>
              <a:rPr lang="en-GB" dirty="0">
                <a:latin typeface="Arial" panose="020B0604020202020204" pitchFamily="34" charset="0"/>
                <a:cs typeface="Arial" panose="020B0604020202020204" pitchFamily="34" charset="0"/>
              </a:rPr>
              <a:t>/</a:t>
            </a:r>
            <a:r>
              <a:rPr lang="en-GB" dirty="0" err="1">
                <a:solidFill>
                  <a:srgbClr val="FF0000"/>
                </a:solidFill>
                <a:latin typeface="Arial" panose="020B0604020202020204" pitchFamily="34" charset="0"/>
                <a:cs typeface="Arial" panose="020B0604020202020204" pitchFamily="34" charset="0"/>
              </a:rPr>
              <a:t>D</a:t>
            </a:r>
            <a:r>
              <a:rPr lang="en-GB" dirty="0" err="1">
                <a:solidFill>
                  <a:srgbClr val="0000FF"/>
                </a:solidFill>
                <a:latin typeface="Arial" panose="020B0604020202020204" pitchFamily="34" charset="0"/>
                <a:cs typeface="Arial" panose="020B0604020202020204" pitchFamily="34" charset="0"/>
              </a:rPr>
              <a:t>d</a:t>
            </a:r>
            <a:r>
              <a:rPr lang="en-GB" dirty="0">
                <a:latin typeface="Arial" panose="020B0604020202020204" pitchFamily="34" charset="0"/>
                <a:cs typeface="Arial" panose="020B0604020202020204" pitchFamily="34" charset="0"/>
              </a:rPr>
              <a:t>/</a:t>
            </a:r>
            <a:r>
              <a:rPr lang="en-GB" dirty="0" err="1">
                <a:solidFill>
                  <a:srgbClr val="FF0000"/>
                </a:solidFill>
                <a:latin typeface="Arial" panose="020B0604020202020204" pitchFamily="34" charset="0"/>
                <a:cs typeface="Arial" panose="020B0604020202020204" pitchFamily="34" charset="0"/>
              </a:rPr>
              <a:t>E</a:t>
            </a:r>
            <a:r>
              <a:rPr lang="en-GB" dirty="0" err="1">
                <a:solidFill>
                  <a:srgbClr val="0000FF"/>
                </a:solidFill>
                <a:latin typeface="Arial" panose="020B0604020202020204" pitchFamily="34" charset="0"/>
                <a:cs typeface="Arial" panose="020B0604020202020204" pitchFamily="34" charset="0"/>
              </a:rPr>
              <a:t>e</a:t>
            </a:r>
            <a:r>
              <a:rPr lang="en-GB" dirty="0">
                <a:latin typeface="Arial" panose="020B0604020202020204" pitchFamily="34" charset="0"/>
                <a:cs typeface="Arial" panose="020B0604020202020204" pitchFamily="34" charset="0"/>
              </a:rPr>
              <a:t>/</a:t>
            </a:r>
            <a:r>
              <a:rPr lang="en-GB" dirty="0" err="1">
                <a:solidFill>
                  <a:srgbClr val="FF0000"/>
                </a:solidFill>
                <a:latin typeface="Arial" panose="020B0604020202020204" pitchFamily="34" charset="0"/>
                <a:cs typeface="Arial" panose="020B0604020202020204" pitchFamily="34" charset="0"/>
              </a:rPr>
              <a:t>F</a:t>
            </a:r>
            <a:r>
              <a:rPr lang="en-GB" dirty="0" err="1">
                <a:solidFill>
                  <a:srgbClr val="0000FF"/>
                </a:solidFill>
                <a:latin typeface="Arial" panose="020B0604020202020204" pitchFamily="34" charset="0"/>
                <a:cs typeface="Arial" panose="020B0604020202020204" pitchFamily="34" charset="0"/>
              </a:rPr>
              <a:t>f</a:t>
            </a:r>
            <a:r>
              <a:rPr lang="en-GB" dirty="0">
                <a:latin typeface="Arial" panose="020B0604020202020204" pitchFamily="34" charset="0"/>
                <a:cs typeface="Arial" panose="020B0604020202020204" pitchFamily="34" charset="0"/>
              </a:rPr>
              <a:t> which is realised by studying the DH-lines made from it. Their LD is reduced from D=0.25 by meiosis (meiosis in ‘making’ the gametes that come from this F1). Yet: For </a:t>
            </a:r>
            <a:r>
              <a:rPr lang="en-GB" dirty="0">
                <a:solidFill>
                  <a:srgbClr val="0000FF"/>
                </a:solidFill>
                <a:latin typeface="Arial" panose="020B0604020202020204" pitchFamily="34" charset="0"/>
                <a:cs typeface="Arial" panose="020B0604020202020204" pitchFamily="34" charset="0"/>
              </a:rPr>
              <a:t>directly neigh-</a:t>
            </a:r>
            <a:r>
              <a:rPr lang="en-GB" dirty="0" err="1">
                <a:solidFill>
                  <a:srgbClr val="0000FF"/>
                </a:solidFill>
                <a:latin typeface="Arial" panose="020B0604020202020204" pitchFamily="34" charset="0"/>
                <a:cs typeface="Arial" panose="020B0604020202020204" pitchFamily="34" charset="0"/>
              </a:rPr>
              <a:t>boured</a:t>
            </a:r>
            <a:r>
              <a:rPr lang="en-GB" dirty="0">
                <a:solidFill>
                  <a:srgbClr val="0000FF"/>
                </a:solidFill>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loci, reduction is by only 5% - because of the strong linkage (λ=0.95).</a:t>
            </a:r>
            <a:endParaRPr lang="en-GB" sz="800" dirty="0">
              <a:latin typeface="Arial" panose="020B0604020202020204" pitchFamily="34" charset="0"/>
              <a:cs typeface="Arial" panose="020B0604020202020204" pitchFamily="34" charset="0"/>
            </a:endParaRPr>
          </a:p>
          <a:p>
            <a:endParaRPr lang="en-GB" sz="800"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 pool of DH-lines thus contains few inter-mediate types with trait values 1-5 (such types resulted from one cross-over after the first or before the last locus; or from multiple </a:t>
            </a:r>
            <a:r>
              <a:rPr lang="en-GB" dirty="0" err="1">
                <a:latin typeface="Arial" panose="020B0604020202020204" pitchFamily="34" charset="0"/>
                <a:cs typeface="Arial" panose="020B0604020202020204" pitchFamily="34" charset="0"/>
              </a:rPr>
              <a:t>recombinations</a:t>
            </a:r>
            <a:r>
              <a:rPr lang="en-GB" dirty="0">
                <a:latin typeface="Arial" panose="020B0604020202020204" pitchFamily="34" charset="0"/>
                <a:cs typeface="Arial" panose="020B0604020202020204" pitchFamily="34" charset="0"/>
              </a:rPr>
              <a:t> in this stretch of 6 loci). LD can not be reduced further because of the full homozygosity of the DH-lines – LD is high and is fixed </a:t>
            </a:r>
            <a:r>
              <a:rPr lang="en-GB" dirty="0">
                <a:solidFill>
                  <a:schemeClr val="tx1">
                    <a:lumMod val="50000"/>
                    <a:lumOff val="50000"/>
                  </a:schemeClr>
                </a:solidFill>
                <a:latin typeface="Arial" panose="020B0604020202020204" pitchFamily="34" charset="0"/>
                <a:cs typeface="Arial" panose="020B0604020202020204" pitchFamily="34" charset="0"/>
              </a:rPr>
              <a:t>until DH are crossed with each other</a:t>
            </a:r>
            <a:r>
              <a:rPr lang="en-GB" dirty="0">
                <a:latin typeface="Arial" panose="020B0604020202020204" pitchFamily="34" charset="0"/>
                <a:cs typeface="Arial" panose="020B0604020202020204" pitchFamily="34" charset="0"/>
              </a:rPr>
              <a:t>.</a:t>
            </a:r>
          </a:p>
        </p:txBody>
      </p:sp>
      <p:sp>
        <p:nvSpPr>
          <p:cNvPr id="4" name="Textfeld 4"/>
          <p:cNvSpPr txBox="1">
            <a:spLocks noChangeArrowheads="1"/>
          </p:cNvSpPr>
          <p:nvPr/>
        </p:nvSpPr>
        <p:spPr bwMode="auto">
          <a:xfrm>
            <a:off x="1" y="18522"/>
            <a:ext cx="12119674" cy="461665"/>
          </a:xfrm>
          <a:prstGeom prst="rect">
            <a:avLst/>
          </a:prstGeom>
          <a:solidFill>
            <a:schemeClr val="bg1"/>
          </a:solidFill>
          <a:ln>
            <a:noFill/>
          </a:ln>
          <a:effectLst>
            <a:outerShdw blurRad="50800" dist="38100" dir="2700000" algn="tl" rotWithShape="0">
              <a:prstClr val="black">
                <a:alpha val="40000"/>
              </a:prstClr>
            </a:outerShdw>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GB" sz="2400" dirty="0">
                <a:latin typeface="Arial" panose="020B0604020202020204" pitchFamily="34" charset="0"/>
                <a:cs typeface="Arial" panose="020B0604020202020204" pitchFamily="34" charset="0"/>
              </a:rPr>
              <a:t>Impact of LD on genetic variance. In Breeding; in Population Genetics</a:t>
            </a:r>
          </a:p>
        </p:txBody>
      </p:sp>
      <p:sp>
        <p:nvSpPr>
          <p:cNvPr id="19" name="Rectangle 18"/>
          <p:cNvSpPr/>
          <p:nvPr/>
        </p:nvSpPr>
        <p:spPr>
          <a:xfrm>
            <a:off x="1511171" y="509805"/>
            <a:ext cx="5398299" cy="6294597"/>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3" name="Object 22"/>
          <p:cNvGraphicFramePr>
            <a:graphicFrameLocks noChangeAspect="1"/>
          </p:cNvGraphicFramePr>
          <p:nvPr>
            <p:extLst>
              <p:ext uri="{D42A27DB-BD31-4B8C-83A1-F6EECF244321}">
                <p14:modId xmlns:p14="http://schemas.microsoft.com/office/powerpoint/2010/main" val="1398773963"/>
              </p:ext>
            </p:extLst>
          </p:nvPr>
        </p:nvGraphicFramePr>
        <p:xfrm>
          <a:off x="1676887" y="546141"/>
          <a:ext cx="5081203" cy="6601501"/>
        </p:xfrm>
        <a:graphic>
          <a:graphicData uri="http://schemas.openxmlformats.org/presentationml/2006/ole">
            <mc:AlternateContent xmlns:mc="http://schemas.openxmlformats.org/markup-compatibility/2006">
              <mc:Choice xmlns:v="urn:schemas-microsoft-com:vml" Requires="v">
                <p:oleObj spid="_x0000_s6334" name="Document" r:id="rId3" imgW="5987816" imgH="7778666" progId="Word.Document.12">
                  <p:link updateAutomatic="1"/>
                </p:oleObj>
              </mc:Choice>
              <mc:Fallback>
                <p:oleObj name="Document" r:id="rId3" imgW="5987816" imgH="7778666" progId="Word.Document.12">
                  <p:link updateAutomatic="1"/>
                  <p:pic>
                    <p:nvPicPr>
                      <p:cNvPr id="23" name="Object 22"/>
                      <p:cNvPicPr/>
                      <p:nvPr/>
                    </p:nvPicPr>
                    <p:blipFill>
                      <a:blip r:embed="rId4"/>
                      <a:stretch>
                        <a:fillRect/>
                      </a:stretch>
                    </p:blipFill>
                    <p:spPr>
                      <a:xfrm>
                        <a:off x="1676887" y="546141"/>
                        <a:ext cx="5081203" cy="6601501"/>
                      </a:xfrm>
                      <a:prstGeom prst="rect">
                        <a:avLst/>
                      </a:prstGeom>
                    </p:spPr>
                  </p:pic>
                </p:oleObj>
              </mc:Fallback>
            </mc:AlternateContent>
          </a:graphicData>
        </a:graphic>
      </p:graphicFrame>
      <p:grpSp>
        <p:nvGrpSpPr>
          <p:cNvPr id="26" name="Group 25"/>
          <p:cNvGrpSpPr/>
          <p:nvPr/>
        </p:nvGrpSpPr>
        <p:grpSpPr>
          <a:xfrm>
            <a:off x="121633" y="851953"/>
            <a:ext cx="236406" cy="4609171"/>
            <a:chOff x="303313" y="851953"/>
            <a:chExt cx="236406" cy="4609171"/>
          </a:xfrm>
          <a:effectLst>
            <a:outerShdw blurRad="50800" dist="38100" dir="2700000" algn="tl" rotWithShape="0">
              <a:prstClr val="black">
                <a:alpha val="40000"/>
              </a:prstClr>
            </a:outerShdw>
          </a:effectLst>
        </p:grpSpPr>
        <p:sp>
          <p:nvSpPr>
            <p:cNvPr id="27" name="Rectangle 26"/>
            <p:cNvSpPr/>
            <p:nvPr/>
          </p:nvSpPr>
          <p:spPr>
            <a:xfrm>
              <a:off x="347927" y="4598391"/>
              <a:ext cx="147196" cy="312977"/>
            </a:xfrm>
            <a:prstGeom prst="rect">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p:cNvSpPr/>
            <p:nvPr/>
          </p:nvSpPr>
          <p:spPr>
            <a:xfrm>
              <a:off x="303313" y="4754880"/>
              <a:ext cx="236406" cy="70624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Rectangle 28"/>
            <p:cNvSpPr/>
            <p:nvPr/>
          </p:nvSpPr>
          <p:spPr>
            <a:xfrm>
              <a:off x="303313" y="851953"/>
              <a:ext cx="236406" cy="3822638"/>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0" name="TextBox 29"/>
          <p:cNvSpPr txBox="1"/>
          <p:nvPr/>
        </p:nvSpPr>
        <p:spPr>
          <a:xfrm>
            <a:off x="964155" y="972254"/>
            <a:ext cx="794848" cy="1629667"/>
          </a:xfrm>
          <a:prstGeom prst="rect">
            <a:avLst/>
          </a:prstGeom>
          <a:noFill/>
        </p:spPr>
        <p:txBody>
          <a:bodyPr wrap="square" rtlCol="0">
            <a:spAutoFit/>
          </a:bodyPr>
          <a:lstStyle/>
          <a:p>
            <a:pPr>
              <a:lnSpc>
                <a:spcPct val="90000"/>
              </a:lnSpc>
            </a:pPr>
            <a:r>
              <a:rPr lang="en-GB" dirty="0">
                <a:solidFill>
                  <a:srgbClr val="FF0000"/>
                </a:solidFill>
                <a:latin typeface="Arial" panose="020B0604020202020204" pitchFamily="34" charset="0"/>
                <a:cs typeface="Arial" panose="020B0604020202020204" pitchFamily="34" charset="0"/>
              </a:rPr>
              <a:t>A</a:t>
            </a:r>
            <a:r>
              <a:rPr lang="en-GB" dirty="0">
                <a:latin typeface="Arial" panose="020B0604020202020204" pitchFamily="34" charset="0"/>
                <a:cs typeface="Arial" panose="020B0604020202020204" pitchFamily="34" charset="0"/>
              </a:rPr>
              <a:t>/</a:t>
            </a:r>
            <a:r>
              <a:rPr lang="en-GB" dirty="0">
                <a:solidFill>
                  <a:srgbClr val="0000FF"/>
                </a:solidFill>
                <a:latin typeface="Arial" panose="020B0604020202020204" pitchFamily="34" charset="0"/>
                <a:cs typeface="Arial" panose="020B0604020202020204" pitchFamily="34" charset="0"/>
              </a:rPr>
              <a:t>a</a:t>
            </a:r>
            <a:br>
              <a:rPr lang="en-GB" dirty="0">
                <a:latin typeface="Arial" panose="020B0604020202020204" pitchFamily="34" charset="0"/>
                <a:cs typeface="Arial" panose="020B0604020202020204" pitchFamily="34" charset="0"/>
              </a:rPr>
            </a:br>
            <a:r>
              <a:rPr lang="en-GB" dirty="0">
                <a:solidFill>
                  <a:srgbClr val="FF0000"/>
                </a:solidFill>
                <a:latin typeface="Arial" panose="020B0604020202020204" pitchFamily="34" charset="0"/>
                <a:cs typeface="Arial" panose="020B0604020202020204" pitchFamily="34" charset="0"/>
              </a:rPr>
              <a:t>B</a:t>
            </a:r>
            <a:r>
              <a:rPr lang="en-GB" dirty="0">
                <a:latin typeface="Arial" panose="020B0604020202020204" pitchFamily="34" charset="0"/>
                <a:cs typeface="Arial" panose="020B0604020202020204" pitchFamily="34" charset="0"/>
              </a:rPr>
              <a:t>/</a:t>
            </a:r>
            <a:r>
              <a:rPr lang="en-GB" dirty="0">
                <a:solidFill>
                  <a:srgbClr val="0000FF"/>
                </a:solidFill>
                <a:latin typeface="Arial" panose="020B0604020202020204" pitchFamily="34" charset="0"/>
                <a:cs typeface="Arial" panose="020B0604020202020204" pitchFamily="34" charset="0"/>
              </a:rPr>
              <a:t>b</a:t>
            </a:r>
            <a:br>
              <a:rPr lang="en-GB" dirty="0">
                <a:latin typeface="Arial" panose="020B0604020202020204" pitchFamily="34" charset="0"/>
                <a:cs typeface="Arial" panose="020B0604020202020204" pitchFamily="34" charset="0"/>
              </a:rPr>
            </a:br>
            <a:r>
              <a:rPr lang="en-GB" dirty="0">
                <a:solidFill>
                  <a:srgbClr val="FF0000"/>
                </a:solidFill>
                <a:latin typeface="Arial" panose="020B0604020202020204" pitchFamily="34" charset="0"/>
                <a:cs typeface="Arial" panose="020B0604020202020204" pitchFamily="34" charset="0"/>
              </a:rPr>
              <a:t>C</a:t>
            </a:r>
            <a:r>
              <a:rPr lang="en-GB" dirty="0">
                <a:latin typeface="Arial" panose="020B0604020202020204" pitchFamily="34" charset="0"/>
                <a:cs typeface="Arial" panose="020B0604020202020204" pitchFamily="34" charset="0"/>
              </a:rPr>
              <a:t>/</a:t>
            </a:r>
            <a:r>
              <a:rPr lang="en-GB" dirty="0">
                <a:solidFill>
                  <a:srgbClr val="0000FF"/>
                </a:solidFill>
                <a:latin typeface="Arial" panose="020B0604020202020204" pitchFamily="34" charset="0"/>
                <a:cs typeface="Arial" panose="020B0604020202020204" pitchFamily="34" charset="0"/>
              </a:rPr>
              <a:t>c</a:t>
            </a:r>
            <a:br>
              <a:rPr lang="en-GB" dirty="0">
                <a:latin typeface="Arial" panose="020B0604020202020204" pitchFamily="34" charset="0"/>
                <a:cs typeface="Arial" panose="020B0604020202020204" pitchFamily="34" charset="0"/>
              </a:rPr>
            </a:br>
            <a:r>
              <a:rPr lang="en-GB" dirty="0">
                <a:solidFill>
                  <a:srgbClr val="FF0000"/>
                </a:solidFill>
                <a:latin typeface="Arial" panose="020B0604020202020204" pitchFamily="34" charset="0"/>
                <a:cs typeface="Arial" panose="020B0604020202020204" pitchFamily="34" charset="0"/>
              </a:rPr>
              <a:t>D</a:t>
            </a:r>
            <a:r>
              <a:rPr lang="en-GB" dirty="0">
                <a:latin typeface="Arial" panose="020B0604020202020204" pitchFamily="34" charset="0"/>
                <a:cs typeface="Arial" panose="020B0604020202020204" pitchFamily="34" charset="0"/>
              </a:rPr>
              <a:t>/</a:t>
            </a:r>
            <a:r>
              <a:rPr lang="en-GB" dirty="0">
                <a:solidFill>
                  <a:srgbClr val="0000FF"/>
                </a:solidFill>
                <a:latin typeface="Arial" panose="020B0604020202020204" pitchFamily="34" charset="0"/>
                <a:cs typeface="Arial" panose="020B0604020202020204" pitchFamily="34" charset="0"/>
              </a:rPr>
              <a:t>d</a:t>
            </a:r>
          </a:p>
          <a:p>
            <a:pPr>
              <a:lnSpc>
                <a:spcPct val="90000"/>
              </a:lnSpc>
            </a:pPr>
            <a:r>
              <a:rPr lang="en-GB" dirty="0">
                <a:solidFill>
                  <a:srgbClr val="FF0000"/>
                </a:solidFill>
                <a:latin typeface="Arial" panose="020B0604020202020204" pitchFamily="34" charset="0"/>
                <a:cs typeface="Arial" panose="020B0604020202020204" pitchFamily="34" charset="0"/>
              </a:rPr>
              <a:t>E</a:t>
            </a:r>
            <a:r>
              <a:rPr lang="en-GB" dirty="0">
                <a:latin typeface="Arial" panose="020B0604020202020204" pitchFamily="34" charset="0"/>
                <a:cs typeface="Arial" panose="020B0604020202020204" pitchFamily="34" charset="0"/>
              </a:rPr>
              <a:t>/</a:t>
            </a:r>
            <a:r>
              <a:rPr lang="en-GB" dirty="0">
                <a:solidFill>
                  <a:srgbClr val="0000FF"/>
                </a:solidFill>
                <a:latin typeface="Arial" panose="020B0604020202020204" pitchFamily="34" charset="0"/>
                <a:cs typeface="Arial" panose="020B0604020202020204" pitchFamily="34" charset="0"/>
              </a:rPr>
              <a:t>e</a:t>
            </a:r>
          </a:p>
          <a:p>
            <a:pPr>
              <a:lnSpc>
                <a:spcPct val="90000"/>
              </a:lnSpc>
            </a:pPr>
            <a:r>
              <a:rPr lang="en-GB" dirty="0">
                <a:solidFill>
                  <a:srgbClr val="FF0000"/>
                </a:solidFill>
                <a:latin typeface="Arial" panose="020B0604020202020204" pitchFamily="34" charset="0"/>
                <a:cs typeface="Arial" panose="020B0604020202020204" pitchFamily="34" charset="0"/>
              </a:rPr>
              <a:t>F</a:t>
            </a:r>
            <a:r>
              <a:rPr lang="en-GB" dirty="0">
                <a:latin typeface="Arial" panose="020B0604020202020204" pitchFamily="34" charset="0"/>
                <a:cs typeface="Arial" panose="020B0604020202020204" pitchFamily="34" charset="0"/>
              </a:rPr>
              <a:t>/</a:t>
            </a:r>
            <a:r>
              <a:rPr lang="en-GB" dirty="0">
                <a:solidFill>
                  <a:srgbClr val="0000FF"/>
                </a:solidFill>
                <a:latin typeface="Arial" panose="020B0604020202020204" pitchFamily="34" charset="0"/>
                <a:cs typeface="Arial" panose="020B0604020202020204" pitchFamily="34" charset="0"/>
              </a:rPr>
              <a:t>f</a:t>
            </a:r>
          </a:p>
        </p:txBody>
      </p:sp>
      <p:grpSp>
        <p:nvGrpSpPr>
          <p:cNvPr id="31" name="Group 30"/>
          <p:cNvGrpSpPr/>
          <p:nvPr/>
        </p:nvGrpSpPr>
        <p:grpSpPr>
          <a:xfrm>
            <a:off x="425685" y="848241"/>
            <a:ext cx="236406" cy="4609171"/>
            <a:chOff x="303313" y="851953"/>
            <a:chExt cx="236406" cy="4609171"/>
          </a:xfrm>
          <a:effectLst>
            <a:outerShdw blurRad="50800" dist="38100" dir="2700000" algn="tl" rotWithShape="0">
              <a:prstClr val="black">
                <a:alpha val="40000"/>
              </a:prstClr>
            </a:outerShdw>
          </a:effectLst>
        </p:grpSpPr>
        <p:sp>
          <p:nvSpPr>
            <p:cNvPr id="32" name="Rectangle 31"/>
            <p:cNvSpPr/>
            <p:nvPr/>
          </p:nvSpPr>
          <p:spPr>
            <a:xfrm>
              <a:off x="347927" y="4598391"/>
              <a:ext cx="147196" cy="312977"/>
            </a:xfrm>
            <a:prstGeom prst="rect">
              <a:avLst/>
            </a:prstGeom>
            <a:solidFill>
              <a:schemeClr val="tx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Rectangle 32"/>
            <p:cNvSpPr/>
            <p:nvPr/>
          </p:nvSpPr>
          <p:spPr>
            <a:xfrm>
              <a:off x="303313" y="4754880"/>
              <a:ext cx="236406" cy="706244"/>
            </a:xfrm>
            <a:prstGeom prst="rect">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Rectangle 33"/>
            <p:cNvSpPr/>
            <p:nvPr/>
          </p:nvSpPr>
          <p:spPr>
            <a:xfrm>
              <a:off x="303313" y="851953"/>
              <a:ext cx="236406" cy="3822638"/>
            </a:xfrm>
            <a:prstGeom prst="rect">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5" name="Down Arrow 34"/>
          <p:cNvSpPr/>
          <p:nvPr/>
        </p:nvSpPr>
        <p:spPr>
          <a:xfrm rot="5400000">
            <a:off x="704412" y="1031570"/>
            <a:ext cx="249787" cy="199138"/>
          </a:xfrm>
          <a:prstGeom prst="downArrow">
            <a:avLst/>
          </a:prstGeom>
          <a:solidFill>
            <a:schemeClr val="bg1">
              <a:lumMod val="9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Down Arrow 35"/>
          <p:cNvSpPr/>
          <p:nvPr/>
        </p:nvSpPr>
        <p:spPr>
          <a:xfrm rot="5400000">
            <a:off x="711064" y="1285571"/>
            <a:ext cx="249787" cy="199138"/>
          </a:xfrm>
          <a:prstGeom prst="downArrow">
            <a:avLst/>
          </a:prstGeom>
          <a:solidFill>
            <a:schemeClr val="bg1">
              <a:lumMod val="9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Down Arrow 36"/>
          <p:cNvSpPr/>
          <p:nvPr/>
        </p:nvSpPr>
        <p:spPr>
          <a:xfrm rot="5400000">
            <a:off x="707738" y="1530332"/>
            <a:ext cx="249787" cy="199138"/>
          </a:xfrm>
          <a:prstGeom prst="downArrow">
            <a:avLst/>
          </a:prstGeom>
          <a:solidFill>
            <a:schemeClr val="bg1">
              <a:lumMod val="9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Down Arrow 37"/>
          <p:cNvSpPr/>
          <p:nvPr/>
        </p:nvSpPr>
        <p:spPr>
          <a:xfrm rot="5400000">
            <a:off x="707739" y="1784333"/>
            <a:ext cx="249787" cy="199138"/>
          </a:xfrm>
          <a:prstGeom prst="downArrow">
            <a:avLst/>
          </a:prstGeom>
          <a:solidFill>
            <a:schemeClr val="bg1">
              <a:lumMod val="9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Down Arrow 38"/>
          <p:cNvSpPr/>
          <p:nvPr/>
        </p:nvSpPr>
        <p:spPr>
          <a:xfrm rot="5400000">
            <a:off x="714390" y="2038334"/>
            <a:ext cx="249787" cy="199138"/>
          </a:xfrm>
          <a:prstGeom prst="downArrow">
            <a:avLst/>
          </a:prstGeom>
          <a:solidFill>
            <a:schemeClr val="bg1">
              <a:lumMod val="9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Down Arrow 39"/>
          <p:cNvSpPr/>
          <p:nvPr/>
        </p:nvSpPr>
        <p:spPr>
          <a:xfrm rot="5400000">
            <a:off x="711064" y="2283095"/>
            <a:ext cx="249787" cy="199138"/>
          </a:xfrm>
          <a:prstGeom prst="downArrow">
            <a:avLst/>
          </a:prstGeom>
          <a:solidFill>
            <a:schemeClr val="bg1">
              <a:lumMod val="9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Textfeld 5"/>
          <p:cNvSpPr txBox="1"/>
          <p:nvPr/>
        </p:nvSpPr>
        <p:spPr>
          <a:xfrm>
            <a:off x="11409830" y="6365558"/>
            <a:ext cx="782172" cy="46166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lgn="ctr"/>
            <a:fld id="{5B255CE3-06F4-4E80-85AD-A0878CDD5C50}" type="slidenum">
              <a:rPr lang="en-US" sz="2400">
                <a:latin typeface="Arial" panose="020B0604020202020204" pitchFamily="34" charset="0"/>
                <a:cs typeface="Arial" panose="020B0604020202020204" pitchFamily="34" charset="0"/>
              </a:rPr>
              <a:pPr algn="ctr"/>
              <a:t>17</a:t>
            </a:fld>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11984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4"/>
          <p:cNvSpPr txBox="1">
            <a:spLocks noChangeArrowheads="1"/>
          </p:cNvSpPr>
          <p:nvPr/>
        </p:nvSpPr>
        <p:spPr bwMode="auto">
          <a:xfrm>
            <a:off x="72000" y="18522"/>
            <a:ext cx="12059744" cy="461665"/>
          </a:xfrm>
          <a:prstGeom prst="rect">
            <a:avLst/>
          </a:prstGeom>
          <a:solidFill>
            <a:schemeClr val="bg1"/>
          </a:solidFill>
          <a:ln>
            <a:noFill/>
          </a:ln>
          <a:effectLst>
            <a:outerShdw blurRad="50800" dist="38100" dir="2700000" algn="tl" rotWithShape="0">
              <a:prstClr val="black">
                <a:alpha val="40000"/>
              </a:prstClr>
            </a:outerShdw>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GB" sz="2400" dirty="0">
                <a:latin typeface="Arial" panose="020B0604020202020204" pitchFamily="34" charset="0"/>
                <a:cs typeface="Arial" panose="020B0604020202020204" pitchFamily="34" charset="0"/>
              </a:rPr>
              <a:t>Impact of LD on genetic variance. In Breeding; in Population Genetics</a:t>
            </a:r>
          </a:p>
        </p:txBody>
      </p:sp>
      <p:grpSp>
        <p:nvGrpSpPr>
          <p:cNvPr id="8" name="Group 7"/>
          <p:cNvGrpSpPr/>
          <p:nvPr/>
        </p:nvGrpSpPr>
        <p:grpSpPr>
          <a:xfrm>
            <a:off x="121633" y="851953"/>
            <a:ext cx="236406" cy="4609171"/>
            <a:chOff x="303313" y="851953"/>
            <a:chExt cx="236406" cy="4609171"/>
          </a:xfrm>
          <a:effectLst>
            <a:outerShdw blurRad="50800" dist="38100" dir="2700000" algn="tl" rotWithShape="0">
              <a:prstClr val="black">
                <a:alpha val="40000"/>
              </a:prstClr>
            </a:outerShdw>
          </a:effectLst>
        </p:grpSpPr>
        <p:sp>
          <p:nvSpPr>
            <p:cNvPr id="6" name="Rectangle 5"/>
            <p:cNvSpPr/>
            <p:nvPr/>
          </p:nvSpPr>
          <p:spPr>
            <a:xfrm>
              <a:off x="347927" y="4598391"/>
              <a:ext cx="147196" cy="31297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p:cNvSpPr/>
            <p:nvPr/>
          </p:nvSpPr>
          <p:spPr>
            <a:xfrm>
              <a:off x="303313" y="4754880"/>
              <a:ext cx="236406" cy="7062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p:cNvSpPr/>
            <p:nvPr/>
          </p:nvSpPr>
          <p:spPr>
            <a:xfrm>
              <a:off x="303313" y="851953"/>
              <a:ext cx="236406" cy="382263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6" name="Group 15"/>
          <p:cNvGrpSpPr/>
          <p:nvPr/>
        </p:nvGrpSpPr>
        <p:grpSpPr>
          <a:xfrm>
            <a:off x="358039" y="1006245"/>
            <a:ext cx="580814" cy="1501312"/>
            <a:chOff x="539719" y="1006245"/>
            <a:chExt cx="580814" cy="1501312"/>
          </a:xfrm>
        </p:grpSpPr>
        <p:sp>
          <p:nvSpPr>
            <p:cNvPr id="9" name="Down Arrow 8"/>
            <p:cNvSpPr/>
            <p:nvPr/>
          </p:nvSpPr>
          <p:spPr>
            <a:xfrm rot="5400000">
              <a:off x="691375" y="854589"/>
              <a:ext cx="249787" cy="553100"/>
            </a:xfrm>
            <a:prstGeom prst="downArrow">
              <a:avLst/>
            </a:prstGeom>
            <a:solidFill>
              <a:schemeClr val="bg1">
                <a:lumMod val="9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Down Arrow 9"/>
            <p:cNvSpPr/>
            <p:nvPr/>
          </p:nvSpPr>
          <p:spPr>
            <a:xfrm rot="5400000">
              <a:off x="709850" y="1108590"/>
              <a:ext cx="249787" cy="553100"/>
            </a:xfrm>
            <a:prstGeom prst="downArrow">
              <a:avLst/>
            </a:prstGeom>
            <a:solidFill>
              <a:schemeClr val="bg1">
                <a:lumMod val="9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Down Arrow 10"/>
            <p:cNvSpPr/>
            <p:nvPr/>
          </p:nvSpPr>
          <p:spPr>
            <a:xfrm rot="5400000">
              <a:off x="700611" y="1353351"/>
              <a:ext cx="249787" cy="553100"/>
            </a:xfrm>
            <a:prstGeom prst="downArrow">
              <a:avLst/>
            </a:prstGeom>
            <a:solidFill>
              <a:schemeClr val="bg1">
                <a:lumMod val="9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Down Arrow 12"/>
            <p:cNvSpPr/>
            <p:nvPr/>
          </p:nvSpPr>
          <p:spPr>
            <a:xfrm rot="5400000">
              <a:off x="700614" y="1607352"/>
              <a:ext cx="249787" cy="553100"/>
            </a:xfrm>
            <a:prstGeom prst="downArrow">
              <a:avLst/>
            </a:prstGeom>
            <a:solidFill>
              <a:schemeClr val="bg1">
                <a:lumMod val="9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Down Arrow 13"/>
            <p:cNvSpPr/>
            <p:nvPr/>
          </p:nvSpPr>
          <p:spPr>
            <a:xfrm rot="5400000">
              <a:off x="719089" y="1861353"/>
              <a:ext cx="249787" cy="553100"/>
            </a:xfrm>
            <a:prstGeom prst="downArrow">
              <a:avLst/>
            </a:prstGeom>
            <a:solidFill>
              <a:schemeClr val="bg1">
                <a:lumMod val="9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Down Arrow 14"/>
            <p:cNvSpPr/>
            <p:nvPr/>
          </p:nvSpPr>
          <p:spPr>
            <a:xfrm rot="5400000">
              <a:off x="709850" y="2106114"/>
              <a:ext cx="249787" cy="553100"/>
            </a:xfrm>
            <a:prstGeom prst="downArrow">
              <a:avLst/>
            </a:prstGeom>
            <a:solidFill>
              <a:schemeClr val="bg1">
                <a:lumMod val="9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 name="Group 2"/>
          <p:cNvGrpSpPr/>
          <p:nvPr/>
        </p:nvGrpSpPr>
        <p:grpSpPr>
          <a:xfrm>
            <a:off x="964155" y="509805"/>
            <a:ext cx="5945315" cy="6294597"/>
            <a:chOff x="964155" y="509805"/>
            <a:chExt cx="5945315" cy="6294597"/>
          </a:xfrm>
        </p:grpSpPr>
        <p:sp>
          <p:nvSpPr>
            <p:cNvPr id="18" name="TextBox 17"/>
            <p:cNvSpPr txBox="1"/>
            <p:nvPr/>
          </p:nvSpPr>
          <p:spPr>
            <a:xfrm>
              <a:off x="964155" y="972254"/>
              <a:ext cx="794848" cy="1629667"/>
            </a:xfrm>
            <a:prstGeom prst="rect">
              <a:avLst/>
            </a:prstGeom>
            <a:noFill/>
          </p:spPr>
          <p:txBody>
            <a:bodyPr wrap="square" rtlCol="0">
              <a:spAutoFit/>
            </a:bodyPr>
            <a:lstStyle/>
            <a:p>
              <a:pPr>
                <a:lnSpc>
                  <a:spcPct val="90000"/>
                </a:lnSpc>
              </a:pPr>
              <a:r>
                <a:rPr lang="en-GB" dirty="0">
                  <a:latin typeface="Arial" panose="020B0604020202020204" pitchFamily="34" charset="0"/>
                  <a:cs typeface="Arial" panose="020B0604020202020204" pitchFamily="34" charset="0"/>
                </a:rPr>
                <a:t>A/a</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B/b</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C/c</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D/d</a:t>
              </a:r>
            </a:p>
            <a:p>
              <a:pPr>
                <a:lnSpc>
                  <a:spcPct val="90000"/>
                </a:lnSpc>
              </a:pPr>
              <a:r>
                <a:rPr lang="en-GB" dirty="0">
                  <a:latin typeface="Arial" panose="020B0604020202020204" pitchFamily="34" charset="0"/>
                  <a:cs typeface="Arial" panose="020B0604020202020204" pitchFamily="34" charset="0"/>
                </a:rPr>
                <a:t>E/e</a:t>
              </a:r>
            </a:p>
            <a:p>
              <a:pPr>
                <a:lnSpc>
                  <a:spcPct val="90000"/>
                </a:lnSpc>
              </a:pPr>
              <a:r>
                <a:rPr lang="en-GB" dirty="0">
                  <a:latin typeface="Arial" panose="020B0604020202020204" pitchFamily="34" charset="0"/>
                  <a:cs typeface="Arial" panose="020B0604020202020204" pitchFamily="34" charset="0"/>
                </a:rPr>
                <a:t>F/f</a:t>
              </a:r>
            </a:p>
          </p:txBody>
        </p:sp>
        <p:sp>
          <p:nvSpPr>
            <p:cNvPr id="19" name="Rectangle 18"/>
            <p:cNvSpPr/>
            <p:nvPr/>
          </p:nvSpPr>
          <p:spPr>
            <a:xfrm>
              <a:off x="1511171" y="509805"/>
              <a:ext cx="5398299" cy="6294597"/>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aphicFrame>
        <p:nvGraphicFramePr>
          <p:cNvPr id="21" name="Object 20"/>
          <p:cNvGraphicFramePr>
            <a:graphicFrameLocks noChangeAspect="1"/>
          </p:cNvGraphicFramePr>
          <p:nvPr>
            <p:extLst>
              <p:ext uri="{D42A27DB-BD31-4B8C-83A1-F6EECF244321}">
                <p14:modId xmlns:p14="http://schemas.microsoft.com/office/powerpoint/2010/main" val="674354292"/>
              </p:ext>
            </p:extLst>
          </p:nvPr>
        </p:nvGraphicFramePr>
        <p:xfrm>
          <a:off x="1638300" y="581025"/>
          <a:ext cx="5156200" cy="6546850"/>
        </p:xfrm>
        <a:graphic>
          <a:graphicData uri="http://schemas.openxmlformats.org/presentationml/2006/ole">
            <mc:AlternateContent xmlns:mc="http://schemas.openxmlformats.org/markup-compatibility/2006">
              <mc:Choice xmlns:v="urn:schemas-microsoft-com:vml" Requires="v">
                <p:oleObj spid="_x0000_s5311" name="Document" r:id="rId3" imgW="5960676" imgH="7755164" progId="Word.Document.12">
                  <p:link updateAutomatic="1"/>
                </p:oleObj>
              </mc:Choice>
              <mc:Fallback>
                <p:oleObj name="Document" r:id="rId3" imgW="5960676" imgH="7755164" progId="Word.Document.12">
                  <p:link updateAutomatic="1"/>
                  <p:pic>
                    <p:nvPicPr>
                      <p:cNvPr id="21" name="Object 20"/>
                      <p:cNvPicPr/>
                      <p:nvPr/>
                    </p:nvPicPr>
                    <p:blipFill>
                      <a:blip r:embed="rId4"/>
                      <a:stretch>
                        <a:fillRect/>
                      </a:stretch>
                    </p:blipFill>
                    <p:spPr>
                      <a:xfrm>
                        <a:off x="1638300" y="581025"/>
                        <a:ext cx="5156200" cy="6546850"/>
                      </a:xfrm>
                      <a:prstGeom prst="rect">
                        <a:avLst/>
                      </a:prstGeom>
                    </p:spPr>
                  </p:pic>
                </p:oleObj>
              </mc:Fallback>
            </mc:AlternateContent>
          </a:graphicData>
        </a:graphic>
      </p:graphicFrame>
      <p:sp>
        <p:nvSpPr>
          <p:cNvPr id="23" name="TextBox 22"/>
          <p:cNvSpPr txBox="1"/>
          <p:nvPr/>
        </p:nvSpPr>
        <p:spPr>
          <a:xfrm>
            <a:off x="7036599" y="701085"/>
            <a:ext cx="5095145" cy="5201424"/>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GB" dirty="0">
                <a:latin typeface="Arial" panose="020B0604020202020204" pitchFamily="34" charset="0"/>
                <a:cs typeface="Arial" panose="020B0604020202020204" pitchFamily="34" charset="0"/>
              </a:rPr>
              <a:t>What if  … we did not produce these homozygous (DH) lines with only one meiosis but </a:t>
            </a:r>
            <a:r>
              <a:rPr lang="en-GB" i="1" dirty="0">
                <a:latin typeface="Arial" panose="020B0604020202020204" pitchFamily="34" charset="0"/>
                <a:cs typeface="Arial" panose="020B0604020202020204" pitchFamily="34" charset="0"/>
              </a:rPr>
              <a:t>via</a:t>
            </a:r>
            <a:r>
              <a:rPr lang="en-GB" dirty="0">
                <a:latin typeface="Arial" panose="020B0604020202020204" pitchFamily="34" charset="0"/>
                <a:cs typeface="Arial" panose="020B0604020202020204" pitchFamily="34" charset="0"/>
              </a:rPr>
              <a:t> the so-called SSD-process (going from F1 to F2 to F3 ... F∞ etc.?  ... Making so-called RILs (recombinant inbred lines; no Selection Mutation Migration Drift)? </a:t>
            </a:r>
            <a:r>
              <a:rPr lang="en-GB" dirty="0">
                <a:solidFill>
                  <a:srgbClr val="0000FF"/>
                </a:solidFill>
                <a:latin typeface="Arial" panose="020B0604020202020204" pitchFamily="34" charset="0"/>
                <a:cs typeface="Arial" panose="020B0604020202020204" pitchFamily="34" charset="0"/>
              </a:rPr>
              <a:t>Would then LD be reduced further</a:t>
            </a:r>
            <a:r>
              <a:rPr lang="en-GB" dirty="0">
                <a:latin typeface="Arial" panose="020B0604020202020204" pitchFamily="34" charset="0"/>
                <a:cs typeface="Arial" panose="020B0604020202020204" pitchFamily="34" charset="0"/>
              </a:rPr>
              <a:t> to a low value of D</a:t>
            </a:r>
            <a:r>
              <a:rPr lang="en-GB" baseline="-25000" dirty="0">
                <a:latin typeface="Arial" panose="020B0604020202020204" pitchFamily="34" charset="0"/>
                <a:cs typeface="Arial" panose="020B0604020202020204" pitchFamily="34" charset="0"/>
              </a:rPr>
              <a:t>∞</a:t>
            </a:r>
            <a:r>
              <a:rPr lang="en-GB" dirty="0">
                <a:latin typeface="Arial" panose="020B0604020202020204" pitchFamily="34" charset="0"/>
                <a:cs typeface="Arial" panose="020B0604020202020204" pitchFamily="34" charset="0"/>
              </a:rPr>
              <a:t>? </a:t>
            </a:r>
            <a:endParaRPr lang="en-GB" sz="800" dirty="0">
              <a:latin typeface="Arial" panose="020B0604020202020204" pitchFamily="34" charset="0"/>
              <a:cs typeface="Arial" panose="020B0604020202020204" pitchFamily="34" charset="0"/>
            </a:endParaRPr>
          </a:p>
          <a:p>
            <a:endParaRPr lang="en-GB" sz="800"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Repeated self-fertilization (as in SSD) creates homozygosity relatively fast, and LD between two loci can only be further reduced if </a:t>
            </a:r>
            <a:r>
              <a:rPr lang="en-GB" dirty="0">
                <a:solidFill>
                  <a:srgbClr val="0000FF"/>
                </a:solidFill>
                <a:latin typeface="Arial" panose="020B0604020202020204" pitchFamily="34" charset="0"/>
                <a:cs typeface="Arial" panose="020B0604020202020204" pitchFamily="34" charset="0"/>
              </a:rPr>
              <a:t>both</a:t>
            </a:r>
            <a:r>
              <a:rPr lang="en-GB" dirty="0">
                <a:latin typeface="Arial" panose="020B0604020202020204" pitchFamily="34" charset="0"/>
                <a:cs typeface="Arial" panose="020B0604020202020204" pitchFamily="34" charset="0"/>
              </a:rPr>
              <a:t> loci are ‚still‘ heterozygous. Thus, the further decay of LD (after what the F1 did </a:t>
            </a:r>
            <a:r>
              <a:rPr lang="en-GB" i="1" dirty="0">
                <a:latin typeface="Arial" panose="020B0604020202020204" pitchFamily="34" charset="0"/>
                <a:cs typeface="Arial" panose="020B0604020202020204" pitchFamily="34" charset="0"/>
              </a:rPr>
              <a:t>via</a:t>
            </a:r>
            <a:r>
              <a:rPr lang="en-GB" dirty="0">
                <a:latin typeface="Arial" panose="020B0604020202020204" pitchFamily="34" charset="0"/>
                <a:cs typeface="Arial" panose="020B0604020202020204" pitchFamily="34" charset="0"/>
              </a:rPr>
              <a:t> its meiosis for its gametes) is little.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 table has it. The RILs have a little-further reduced LD = D</a:t>
            </a:r>
            <a:r>
              <a:rPr lang="en-GB" baseline="-25000" dirty="0">
                <a:latin typeface="Arial" panose="020B0604020202020204" pitchFamily="34" charset="0"/>
                <a:cs typeface="Arial" panose="020B0604020202020204" pitchFamily="34" charset="0"/>
              </a:rPr>
              <a:t>∞</a:t>
            </a:r>
            <a:r>
              <a:rPr lang="en-GB" dirty="0">
                <a:latin typeface="Arial" panose="020B0604020202020204" pitchFamily="34" charset="0"/>
                <a:cs typeface="Arial" panose="020B0604020202020204" pitchFamily="34" charset="0"/>
              </a:rPr>
              <a:t>, the two extreme types are still dominating, the trait variance was not much reduced (from 7.415 to 6.234).</a:t>
            </a:r>
          </a:p>
        </p:txBody>
      </p:sp>
      <p:sp>
        <p:nvSpPr>
          <p:cNvPr id="24" name="TextBox 23"/>
          <p:cNvSpPr txBox="1"/>
          <p:nvPr/>
        </p:nvSpPr>
        <p:spPr>
          <a:xfrm>
            <a:off x="7024530" y="6158071"/>
            <a:ext cx="5095145" cy="646331"/>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GB" dirty="0">
                <a:latin typeface="Arial" panose="020B0604020202020204" pitchFamily="34" charset="0"/>
                <a:cs typeface="Arial" panose="020B0604020202020204" pitchFamily="34" charset="0"/>
              </a:rPr>
              <a:t>SSD, single-seed-descent.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DOI  10.1007/BF00273777</a:t>
            </a:r>
          </a:p>
        </p:txBody>
      </p:sp>
      <p:sp>
        <p:nvSpPr>
          <p:cNvPr id="26" name="Textfeld 5"/>
          <p:cNvSpPr txBox="1"/>
          <p:nvPr/>
        </p:nvSpPr>
        <p:spPr>
          <a:xfrm>
            <a:off x="11409830" y="6365558"/>
            <a:ext cx="782172" cy="46166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lgn="ctr"/>
            <a:fld id="{5B255CE3-06F4-4E80-85AD-A0878CDD5C50}" type="slidenum">
              <a:rPr lang="en-US" sz="2400">
                <a:latin typeface="Arial" panose="020B0604020202020204" pitchFamily="34" charset="0"/>
                <a:cs typeface="Arial" panose="020B0604020202020204" pitchFamily="34" charset="0"/>
              </a:rPr>
              <a:pPr algn="ctr"/>
              <a:t>18</a:t>
            </a:fld>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73352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4"/>
          <p:cNvSpPr txBox="1">
            <a:spLocks noChangeArrowheads="1"/>
          </p:cNvSpPr>
          <p:nvPr/>
        </p:nvSpPr>
        <p:spPr bwMode="auto">
          <a:xfrm>
            <a:off x="72000" y="18522"/>
            <a:ext cx="12047675" cy="461665"/>
          </a:xfrm>
          <a:prstGeom prst="rect">
            <a:avLst/>
          </a:prstGeom>
          <a:solidFill>
            <a:schemeClr val="bg1"/>
          </a:solidFill>
          <a:ln>
            <a:noFill/>
          </a:ln>
          <a:effectLst>
            <a:outerShdw blurRad="50800" dist="38100" dir="2700000" algn="tl" rotWithShape="0">
              <a:prstClr val="black">
                <a:alpha val="40000"/>
              </a:prstClr>
            </a:outerShdw>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GB" sz="2400" dirty="0">
                <a:latin typeface="Arial" panose="020B0604020202020204" pitchFamily="34" charset="0"/>
                <a:cs typeface="Arial" panose="020B0604020202020204" pitchFamily="34" charset="0"/>
              </a:rPr>
              <a:t>Impact of LD on genetic variance. In Breeding; in Population Genetics</a:t>
            </a:r>
          </a:p>
        </p:txBody>
      </p:sp>
      <p:grpSp>
        <p:nvGrpSpPr>
          <p:cNvPr id="8" name="Group 7"/>
          <p:cNvGrpSpPr/>
          <p:nvPr/>
        </p:nvGrpSpPr>
        <p:grpSpPr>
          <a:xfrm>
            <a:off x="121633" y="851953"/>
            <a:ext cx="236406" cy="4609171"/>
            <a:chOff x="303313" y="851953"/>
            <a:chExt cx="236406" cy="4609171"/>
          </a:xfrm>
          <a:effectLst>
            <a:outerShdw blurRad="50800" dist="38100" dir="2700000" algn="tl" rotWithShape="0">
              <a:prstClr val="black">
                <a:alpha val="40000"/>
              </a:prstClr>
            </a:outerShdw>
          </a:effectLst>
        </p:grpSpPr>
        <p:sp>
          <p:nvSpPr>
            <p:cNvPr id="6" name="Rectangle 5"/>
            <p:cNvSpPr/>
            <p:nvPr/>
          </p:nvSpPr>
          <p:spPr>
            <a:xfrm>
              <a:off x="347927" y="4598391"/>
              <a:ext cx="147196" cy="31297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p:cNvSpPr/>
            <p:nvPr/>
          </p:nvSpPr>
          <p:spPr>
            <a:xfrm>
              <a:off x="303313" y="4754880"/>
              <a:ext cx="236406" cy="7062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p:cNvSpPr/>
            <p:nvPr/>
          </p:nvSpPr>
          <p:spPr>
            <a:xfrm>
              <a:off x="303313" y="851953"/>
              <a:ext cx="236406" cy="382263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6" name="Group 15"/>
          <p:cNvGrpSpPr/>
          <p:nvPr/>
        </p:nvGrpSpPr>
        <p:grpSpPr>
          <a:xfrm>
            <a:off x="358039" y="1006245"/>
            <a:ext cx="580814" cy="1501312"/>
            <a:chOff x="539719" y="1006245"/>
            <a:chExt cx="580814" cy="1501312"/>
          </a:xfrm>
        </p:grpSpPr>
        <p:sp>
          <p:nvSpPr>
            <p:cNvPr id="9" name="Down Arrow 8"/>
            <p:cNvSpPr/>
            <p:nvPr/>
          </p:nvSpPr>
          <p:spPr>
            <a:xfrm rot="5400000">
              <a:off x="691375" y="854589"/>
              <a:ext cx="249787" cy="553100"/>
            </a:xfrm>
            <a:prstGeom prst="downArrow">
              <a:avLst/>
            </a:prstGeom>
            <a:solidFill>
              <a:schemeClr val="bg1">
                <a:lumMod val="9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Down Arrow 9"/>
            <p:cNvSpPr/>
            <p:nvPr/>
          </p:nvSpPr>
          <p:spPr>
            <a:xfrm rot="5400000">
              <a:off x="709850" y="1108590"/>
              <a:ext cx="249787" cy="553100"/>
            </a:xfrm>
            <a:prstGeom prst="downArrow">
              <a:avLst/>
            </a:prstGeom>
            <a:solidFill>
              <a:schemeClr val="bg1">
                <a:lumMod val="9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Down Arrow 10"/>
            <p:cNvSpPr/>
            <p:nvPr/>
          </p:nvSpPr>
          <p:spPr>
            <a:xfrm rot="5400000">
              <a:off x="700611" y="1353351"/>
              <a:ext cx="249787" cy="553100"/>
            </a:xfrm>
            <a:prstGeom prst="downArrow">
              <a:avLst/>
            </a:prstGeom>
            <a:solidFill>
              <a:schemeClr val="bg1">
                <a:lumMod val="9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Down Arrow 12"/>
            <p:cNvSpPr/>
            <p:nvPr/>
          </p:nvSpPr>
          <p:spPr>
            <a:xfrm rot="5400000">
              <a:off x="700614" y="1607352"/>
              <a:ext cx="249787" cy="553100"/>
            </a:xfrm>
            <a:prstGeom prst="downArrow">
              <a:avLst/>
            </a:prstGeom>
            <a:solidFill>
              <a:schemeClr val="bg1">
                <a:lumMod val="9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Down Arrow 13"/>
            <p:cNvSpPr/>
            <p:nvPr/>
          </p:nvSpPr>
          <p:spPr>
            <a:xfrm rot="5400000">
              <a:off x="719089" y="1861353"/>
              <a:ext cx="249787" cy="553100"/>
            </a:xfrm>
            <a:prstGeom prst="downArrow">
              <a:avLst/>
            </a:prstGeom>
            <a:solidFill>
              <a:schemeClr val="bg1">
                <a:lumMod val="9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Down Arrow 14"/>
            <p:cNvSpPr/>
            <p:nvPr/>
          </p:nvSpPr>
          <p:spPr>
            <a:xfrm rot="5400000">
              <a:off x="709850" y="2106114"/>
              <a:ext cx="249787" cy="553100"/>
            </a:xfrm>
            <a:prstGeom prst="downArrow">
              <a:avLst/>
            </a:prstGeom>
            <a:solidFill>
              <a:schemeClr val="bg1">
                <a:lumMod val="9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3" name="TextBox 22"/>
          <p:cNvSpPr txBox="1"/>
          <p:nvPr/>
        </p:nvSpPr>
        <p:spPr>
          <a:xfrm>
            <a:off x="7024530" y="1449090"/>
            <a:ext cx="5095145" cy="5355312"/>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GB" dirty="0">
                <a:latin typeface="Arial" panose="020B0604020202020204" pitchFamily="34" charset="0"/>
                <a:cs typeface="Arial" panose="020B0604020202020204" pitchFamily="34" charset="0"/>
              </a:rPr>
              <a:t>We may analyse a different setting: Our initial F1 produces offspring </a:t>
            </a:r>
            <a:r>
              <a:rPr lang="en-GB" dirty="0">
                <a:solidFill>
                  <a:srgbClr val="0000FF"/>
                </a:solidFill>
                <a:latin typeface="Arial" panose="020B0604020202020204" pitchFamily="34" charset="0"/>
                <a:cs typeface="Arial" panose="020B0604020202020204" pitchFamily="34" charset="0"/>
              </a:rPr>
              <a:t>which further propagates by random mating </a:t>
            </a:r>
            <a:r>
              <a:rPr lang="en-GB" dirty="0">
                <a:latin typeface="Arial" panose="020B0604020202020204" pitchFamily="34" charset="0"/>
                <a:cs typeface="Arial" panose="020B0604020202020204" pitchFamily="34" charset="0"/>
              </a:rPr>
              <a:t>(no Selection etc.). With this, LD will decay across further generations, slowly because of λ=0.95, but: After 90 generations, less than 1% of the initial LD will be present. What, with D≈0, will be the frequency of </a:t>
            </a:r>
            <a:r>
              <a:rPr lang="en-GB" dirty="0" err="1">
                <a:latin typeface="Arial" panose="020B0604020202020204" pitchFamily="34" charset="0"/>
                <a:cs typeface="Arial" panose="020B0604020202020204" pitchFamily="34" charset="0"/>
              </a:rPr>
              <a:t>ga</a:t>
            </a:r>
            <a:r>
              <a:rPr lang="en-GB" dirty="0">
                <a:latin typeface="Arial" panose="020B0604020202020204" pitchFamily="34" charset="0"/>
                <a:cs typeface="Arial" panose="020B0604020202020204" pitchFamily="34" charset="0"/>
              </a:rPr>
              <a:t>-metes that would give DHs with extreme (0, 6) and intermediate (1-5) trait values?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 tables shows: With D=0, there are only about 3.125% extreme genotypes (value 6 or 0) are left (</a:t>
            </a:r>
            <a:r>
              <a:rPr lang="en-GB" dirty="0">
                <a:solidFill>
                  <a:schemeClr val="tx1">
                    <a:lumMod val="50000"/>
                    <a:lumOff val="50000"/>
                  </a:schemeClr>
                </a:solidFill>
                <a:latin typeface="Arial" panose="020B0604020202020204" pitchFamily="34" charset="0"/>
                <a:cs typeface="Arial" panose="020B0604020202020204" pitchFamily="34" charset="0"/>
              </a:rPr>
              <a:t>0.5</a:t>
            </a:r>
            <a:r>
              <a:rPr lang="en-GB" baseline="30000" dirty="0">
                <a:solidFill>
                  <a:schemeClr val="tx1">
                    <a:lumMod val="50000"/>
                    <a:lumOff val="50000"/>
                  </a:schemeClr>
                </a:solidFill>
                <a:latin typeface="Arial" panose="020B0604020202020204" pitchFamily="34" charset="0"/>
                <a:cs typeface="Arial" panose="020B0604020202020204" pitchFamily="34" charset="0"/>
              </a:rPr>
              <a:t>6</a:t>
            </a:r>
            <a:r>
              <a:rPr lang="en-GB" dirty="0">
                <a:solidFill>
                  <a:schemeClr val="tx1">
                    <a:lumMod val="50000"/>
                    <a:lumOff val="50000"/>
                  </a:schemeClr>
                </a:solidFill>
                <a:latin typeface="Arial" panose="020B0604020202020204" pitchFamily="34" charset="0"/>
                <a:cs typeface="Arial" panose="020B0604020202020204" pitchFamily="34" charset="0"/>
              </a:rPr>
              <a:t>=0.015625</a:t>
            </a:r>
            <a:r>
              <a:rPr lang="en-GB" dirty="0">
                <a:latin typeface="Arial" panose="020B0604020202020204" pitchFamily="34" charset="0"/>
                <a:cs typeface="Arial" panose="020B0604020202020204" pitchFamily="34" charset="0"/>
              </a:rPr>
              <a:t>); the vast majority of genotypes has trait values of 2, 3, 4.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With six loci, we are already approximating a normal distribution of values. Accordingly, the genetic trait variance was much shrinked, down to σ²</a:t>
            </a:r>
            <a:r>
              <a:rPr lang="en-GB" baseline="-25000" dirty="0">
                <a:latin typeface="Arial" panose="020B0604020202020204" pitchFamily="34" charset="0"/>
                <a:cs typeface="Arial" panose="020B0604020202020204" pitchFamily="34" charset="0"/>
              </a:rPr>
              <a:t>G</a:t>
            </a:r>
            <a:r>
              <a:rPr lang="en-GB" dirty="0">
                <a:latin typeface="Arial" panose="020B0604020202020204" pitchFamily="34" charset="0"/>
                <a:cs typeface="Arial" panose="020B0604020202020204" pitchFamily="34" charset="0"/>
              </a:rPr>
              <a:t>=1.500. </a:t>
            </a:r>
          </a:p>
        </p:txBody>
      </p:sp>
      <p:grpSp>
        <p:nvGrpSpPr>
          <p:cNvPr id="12" name="Group 11"/>
          <p:cNvGrpSpPr/>
          <p:nvPr/>
        </p:nvGrpSpPr>
        <p:grpSpPr>
          <a:xfrm>
            <a:off x="964155" y="509805"/>
            <a:ext cx="5945315" cy="6294597"/>
            <a:chOff x="964155" y="509805"/>
            <a:chExt cx="5945315" cy="6294597"/>
          </a:xfrm>
        </p:grpSpPr>
        <p:sp>
          <p:nvSpPr>
            <p:cNvPr id="27" name="TextBox 26"/>
            <p:cNvSpPr txBox="1"/>
            <p:nvPr/>
          </p:nvSpPr>
          <p:spPr>
            <a:xfrm>
              <a:off x="964155" y="972254"/>
              <a:ext cx="794848" cy="1629667"/>
            </a:xfrm>
            <a:prstGeom prst="rect">
              <a:avLst/>
            </a:prstGeom>
            <a:noFill/>
          </p:spPr>
          <p:txBody>
            <a:bodyPr wrap="square" rtlCol="0">
              <a:spAutoFit/>
            </a:bodyPr>
            <a:lstStyle/>
            <a:p>
              <a:pPr>
                <a:lnSpc>
                  <a:spcPct val="90000"/>
                </a:lnSpc>
              </a:pPr>
              <a:r>
                <a:rPr lang="en-GB" dirty="0">
                  <a:latin typeface="Arial" panose="020B0604020202020204" pitchFamily="34" charset="0"/>
                  <a:cs typeface="Arial" panose="020B0604020202020204" pitchFamily="34" charset="0"/>
                </a:rPr>
                <a:t>A/a</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B/b</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C/c</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D/d</a:t>
              </a:r>
            </a:p>
            <a:p>
              <a:pPr>
                <a:lnSpc>
                  <a:spcPct val="90000"/>
                </a:lnSpc>
              </a:pPr>
              <a:r>
                <a:rPr lang="en-GB" dirty="0">
                  <a:latin typeface="Arial" panose="020B0604020202020204" pitchFamily="34" charset="0"/>
                  <a:cs typeface="Arial" panose="020B0604020202020204" pitchFamily="34" charset="0"/>
                </a:rPr>
                <a:t>E/e</a:t>
              </a:r>
            </a:p>
            <a:p>
              <a:pPr>
                <a:lnSpc>
                  <a:spcPct val="90000"/>
                </a:lnSpc>
              </a:pPr>
              <a:r>
                <a:rPr lang="en-GB" dirty="0">
                  <a:latin typeface="Arial" panose="020B0604020202020204" pitchFamily="34" charset="0"/>
                  <a:cs typeface="Arial" panose="020B0604020202020204" pitchFamily="34" charset="0"/>
                </a:rPr>
                <a:t>F/f</a:t>
              </a:r>
            </a:p>
          </p:txBody>
        </p:sp>
        <p:sp>
          <p:nvSpPr>
            <p:cNvPr id="28" name="Rectangle 27"/>
            <p:cNvSpPr/>
            <p:nvPr/>
          </p:nvSpPr>
          <p:spPr>
            <a:xfrm>
              <a:off x="1511171" y="509805"/>
              <a:ext cx="5398299" cy="6294597"/>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aphicFrame>
        <p:nvGraphicFramePr>
          <p:cNvPr id="26" name="Object 25"/>
          <p:cNvGraphicFramePr>
            <a:graphicFrameLocks noChangeAspect="1"/>
          </p:cNvGraphicFramePr>
          <p:nvPr>
            <p:extLst>
              <p:ext uri="{D42A27DB-BD31-4B8C-83A1-F6EECF244321}">
                <p14:modId xmlns:p14="http://schemas.microsoft.com/office/powerpoint/2010/main" val="89915655"/>
              </p:ext>
            </p:extLst>
          </p:nvPr>
        </p:nvGraphicFramePr>
        <p:xfrm>
          <a:off x="1638300" y="581025"/>
          <a:ext cx="5156200" cy="6546850"/>
        </p:xfrm>
        <a:graphic>
          <a:graphicData uri="http://schemas.openxmlformats.org/presentationml/2006/ole">
            <mc:AlternateContent xmlns:mc="http://schemas.openxmlformats.org/markup-compatibility/2006">
              <mc:Choice xmlns:v="urn:schemas-microsoft-com:vml" Requires="v">
                <p:oleObj spid="_x0000_s7354" name="Document" r:id="rId3" imgW="5960676" imgH="7755164" progId="Word.Document.12">
                  <p:link updateAutomatic="1"/>
                </p:oleObj>
              </mc:Choice>
              <mc:Fallback>
                <p:oleObj name="Document" r:id="rId3" imgW="5960676" imgH="7755164" progId="Word.Document.12">
                  <p:link updateAutomatic="1"/>
                  <p:pic>
                    <p:nvPicPr>
                      <p:cNvPr id="21" name="Object 20"/>
                      <p:cNvPicPr/>
                      <p:nvPr/>
                    </p:nvPicPr>
                    <p:blipFill>
                      <a:blip r:embed="rId4"/>
                      <a:stretch>
                        <a:fillRect/>
                      </a:stretch>
                    </p:blipFill>
                    <p:spPr>
                      <a:xfrm>
                        <a:off x="1638300" y="581025"/>
                        <a:ext cx="5156200" cy="6546850"/>
                      </a:xfrm>
                      <a:prstGeom prst="rect">
                        <a:avLst/>
                      </a:prstGeom>
                    </p:spPr>
                  </p:pic>
                </p:oleObj>
              </mc:Fallback>
            </mc:AlternateContent>
          </a:graphicData>
        </a:graphic>
      </p:graphicFrame>
      <p:sp>
        <p:nvSpPr>
          <p:cNvPr id="24" name="Textfeld 5"/>
          <p:cNvSpPr txBox="1"/>
          <p:nvPr/>
        </p:nvSpPr>
        <p:spPr>
          <a:xfrm>
            <a:off x="11409830" y="6365558"/>
            <a:ext cx="782172" cy="46166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lgn="ctr"/>
            <a:fld id="{5B255CE3-06F4-4E80-85AD-A0878CDD5C50}" type="slidenum">
              <a:rPr lang="en-US" sz="2400">
                <a:latin typeface="Arial" panose="020B0604020202020204" pitchFamily="34" charset="0"/>
                <a:cs typeface="Arial" panose="020B0604020202020204" pitchFamily="34" charset="0"/>
              </a:rPr>
              <a:pPr algn="ctr"/>
              <a:t>19</a:t>
            </a:fld>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3363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17033" y="4797192"/>
            <a:ext cx="2302933" cy="1200329"/>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lgn="r"/>
            <a:r>
              <a:rPr lang="en-GB" dirty="0">
                <a:latin typeface="Arial" panose="020B0604020202020204" pitchFamily="34" charset="0"/>
                <a:cs typeface="Arial" panose="020B0604020202020204" pitchFamily="34" charset="0"/>
              </a:rPr>
              <a:t>This symbol usually indicates that a  page is rather important</a:t>
            </a:r>
          </a:p>
        </p:txBody>
      </p:sp>
      <p:sp>
        <p:nvSpPr>
          <p:cNvPr id="4" name="Textfeld 5"/>
          <p:cNvSpPr txBox="1"/>
          <p:nvPr/>
        </p:nvSpPr>
        <p:spPr>
          <a:xfrm>
            <a:off x="11630100" y="6346567"/>
            <a:ext cx="512235" cy="46166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fld id="{5B255CE3-06F4-4E80-85AD-A0878CDD5C50}" type="slidenum">
              <a:rPr lang="en-US" sz="2400">
                <a:latin typeface="Arial" panose="020B0604020202020204" pitchFamily="34" charset="0"/>
                <a:cs typeface="Arial" panose="020B0604020202020204" pitchFamily="34" charset="0"/>
              </a:rPr>
              <a:t>2</a:t>
            </a:fld>
            <a:endParaRPr lang="en-US" sz="2400" dirty="0">
              <a:latin typeface="Arial" panose="020B0604020202020204" pitchFamily="34" charset="0"/>
              <a:cs typeface="Arial" panose="020B0604020202020204" pitchFamily="34" charset="0"/>
            </a:endParaRPr>
          </a:p>
        </p:txBody>
      </p:sp>
      <p:sp>
        <p:nvSpPr>
          <p:cNvPr id="5" name="Right Triangle 4"/>
          <p:cNvSpPr/>
          <p:nvPr/>
        </p:nvSpPr>
        <p:spPr>
          <a:xfrm>
            <a:off x="2405" y="6582066"/>
            <a:ext cx="226195" cy="215900"/>
          </a:xfrm>
          <a:prstGeom prst="rtTriangle">
            <a:avLst/>
          </a:prstGeom>
          <a:gradFill flip="none" rotWithShape="1">
            <a:gsLst>
              <a:gs pos="0">
                <a:schemeClr val="tx1"/>
              </a:gs>
              <a:gs pos="100000">
                <a:schemeClr val="accent1">
                  <a:lumMod val="45000"/>
                  <a:lumOff val="55000"/>
                </a:schemeClr>
              </a:gs>
              <a:gs pos="100000">
                <a:srgbClr val="FFFF00"/>
              </a:gs>
              <a:gs pos="99000">
                <a:srgbClr val="FFFF00"/>
              </a:gs>
            </a:gsLst>
            <a:lin ang="5400000" scaled="1"/>
            <a:tileRect/>
          </a:gra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Arrow Connector 7"/>
          <p:cNvCxnSpPr>
            <a:stCxn id="3" idx="2"/>
            <a:endCxn id="5" idx="5"/>
          </p:cNvCxnSpPr>
          <p:nvPr/>
        </p:nvCxnSpPr>
        <p:spPr>
          <a:xfrm flipH="1">
            <a:off x="115503" y="5997521"/>
            <a:ext cx="1852997" cy="69249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 Box 3"/>
          <p:cNvSpPr txBox="1">
            <a:spLocks noChangeArrowheads="1"/>
          </p:cNvSpPr>
          <p:nvPr/>
        </p:nvSpPr>
        <p:spPr bwMode="auto">
          <a:xfrm>
            <a:off x="72000" y="36000"/>
            <a:ext cx="12026833" cy="1077218"/>
          </a:xfrm>
          <a:prstGeom prst="rect">
            <a:avLst/>
          </a:prstGeom>
          <a:solidFill>
            <a:schemeClr val="bg1"/>
          </a:solidFill>
          <a:ln>
            <a:noFill/>
          </a:ln>
          <a:effectLst>
            <a:outerShdw blurRad="50800" dist="38100" dir="2700000" algn="tl" rotWithShape="0">
              <a:prstClr val="black">
                <a:alpha val="40000"/>
              </a:prstClr>
            </a:outerShdw>
          </a:effectLst>
        </p:spPr>
        <p:txBody>
          <a:bodyPr wrap="square">
            <a:spAutoFit/>
          </a:bodyPr>
          <a:lstStyle/>
          <a:p>
            <a:pPr>
              <a:spcBef>
                <a:spcPct val="50000"/>
              </a:spcBef>
            </a:pPr>
            <a:r>
              <a:rPr lang="de-DE" altLang="de-DE" sz="3200" dirty="0" err="1">
                <a:latin typeface="Arial" panose="020B0604020202020204" pitchFamily="34" charset="0"/>
                <a:cs typeface="Arial" panose="020B0604020202020204" pitchFamily="34" charset="0"/>
              </a:rPr>
              <a:t>Sequential</a:t>
            </a:r>
            <a:r>
              <a:rPr lang="de-DE" altLang="de-DE" sz="3200" dirty="0">
                <a:latin typeface="Arial" panose="020B0604020202020204" pitchFamily="34" charset="0"/>
                <a:cs typeface="Arial" panose="020B0604020202020204" pitchFamily="34" charset="0"/>
              </a:rPr>
              <a:t> </a:t>
            </a:r>
            <a:r>
              <a:rPr lang="de-DE" altLang="de-DE" sz="3200" dirty="0" err="1">
                <a:latin typeface="Arial" panose="020B0604020202020204" pitchFamily="34" charset="0"/>
                <a:cs typeface="Arial" panose="020B0604020202020204" pitchFamily="34" charset="0"/>
              </a:rPr>
              <a:t>Number</a:t>
            </a:r>
            <a:r>
              <a:rPr lang="de-DE" altLang="de-DE" sz="3200" dirty="0">
                <a:latin typeface="Arial" panose="020B0604020202020204" pitchFamily="34" charset="0"/>
                <a:cs typeface="Arial" panose="020B0604020202020204" pitchFamily="34" charset="0"/>
              </a:rPr>
              <a:t>: #11 </a:t>
            </a:r>
            <a:br>
              <a:rPr lang="de-DE" altLang="de-DE" sz="3200" dirty="0">
                <a:latin typeface="Arial" panose="020B0604020202020204" pitchFamily="34" charset="0"/>
                <a:cs typeface="Arial" panose="020B0604020202020204" pitchFamily="34" charset="0"/>
              </a:rPr>
            </a:br>
            <a:r>
              <a:rPr lang="de-DE" altLang="de-DE"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UNPLAB-PopGen_Ch-10[LD II]</a:t>
            </a:r>
            <a:endParaRPr lang="de-DE" altLang="de-DE" sz="32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93373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4"/>
          <p:cNvSpPr txBox="1">
            <a:spLocks noChangeArrowheads="1"/>
          </p:cNvSpPr>
          <p:nvPr/>
        </p:nvSpPr>
        <p:spPr bwMode="auto">
          <a:xfrm>
            <a:off x="72000" y="18522"/>
            <a:ext cx="12047674" cy="461665"/>
          </a:xfrm>
          <a:prstGeom prst="rect">
            <a:avLst/>
          </a:prstGeom>
          <a:solidFill>
            <a:schemeClr val="bg1"/>
          </a:solidFill>
          <a:ln>
            <a:noFill/>
          </a:ln>
          <a:effectLst>
            <a:outerShdw blurRad="50800" dist="38100" dir="2700000" algn="tl" rotWithShape="0">
              <a:prstClr val="black">
                <a:alpha val="40000"/>
              </a:prstClr>
            </a:outerShdw>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GB" sz="2400" dirty="0">
                <a:latin typeface="Arial" panose="020B0604020202020204" pitchFamily="34" charset="0"/>
                <a:cs typeface="Arial" panose="020B0604020202020204" pitchFamily="34" charset="0"/>
              </a:rPr>
              <a:t>Impact of LD on genetic variance. In Breeding; in Population Genetics</a:t>
            </a:r>
          </a:p>
        </p:txBody>
      </p:sp>
      <p:grpSp>
        <p:nvGrpSpPr>
          <p:cNvPr id="6" name="Group 5"/>
          <p:cNvGrpSpPr/>
          <p:nvPr/>
        </p:nvGrpSpPr>
        <p:grpSpPr>
          <a:xfrm>
            <a:off x="1511171" y="509805"/>
            <a:ext cx="5398299" cy="6629782"/>
            <a:chOff x="1511171" y="509805"/>
            <a:chExt cx="5398299" cy="6629782"/>
          </a:xfrm>
        </p:grpSpPr>
        <p:sp>
          <p:nvSpPr>
            <p:cNvPr id="19" name="Rectangle 18"/>
            <p:cNvSpPr/>
            <p:nvPr/>
          </p:nvSpPr>
          <p:spPr>
            <a:xfrm>
              <a:off x="1511171" y="509805"/>
              <a:ext cx="5398299" cy="6294597"/>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Object 20"/>
            <p:cNvGraphicFramePr>
              <a:graphicFrameLocks noChangeAspect="1"/>
            </p:cNvGraphicFramePr>
            <p:nvPr>
              <p:extLst>
                <p:ext uri="{D42A27DB-BD31-4B8C-83A1-F6EECF244321}">
                  <p14:modId xmlns:p14="http://schemas.microsoft.com/office/powerpoint/2010/main" val="817754389"/>
                </p:ext>
              </p:extLst>
            </p:nvPr>
          </p:nvGraphicFramePr>
          <p:xfrm>
            <a:off x="1627632" y="571949"/>
            <a:ext cx="5178434" cy="6567638"/>
          </p:xfrm>
          <a:graphic>
            <a:graphicData uri="http://schemas.openxmlformats.org/presentationml/2006/ole">
              <mc:AlternateContent xmlns:mc="http://schemas.openxmlformats.org/markup-compatibility/2006">
                <mc:Choice xmlns:v="urn:schemas-microsoft-com:vml" Requires="v">
                  <p:oleObj spid="_x0000_s8374" name="Document" r:id="rId3" imgW="5987816" imgH="7778666" progId="Word.Document.12">
                    <p:link updateAutomatic="1"/>
                  </p:oleObj>
                </mc:Choice>
                <mc:Fallback>
                  <p:oleObj name="Document" r:id="rId3" imgW="5987816" imgH="7778666" progId="Word.Document.12">
                    <p:link updateAutomatic="1"/>
                    <p:pic>
                      <p:nvPicPr>
                        <p:cNvPr id="21" name="Object 20"/>
                        <p:cNvPicPr/>
                        <p:nvPr/>
                      </p:nvPicPr>
                      <p:blipFill>
                        <a:blip r:embed="rId4"/>
                        <a:stretch>
                          <a:fillRect/>
                        </a:stretch>
                      </p:blipFill>
                      <p:spPr>
                        <a:xfrm>
                          <a:off x="1627632" y="571949"/>
                          <a:ext cx="5178434" cy="6567638"/>
                        </a:xfrm>
                        <a:prstGeom prst="rect">
                          <a:avLst/>
                        </a:prstGeom>
                      </p:spPr>
                    </p:pic>
                  </p:oleObj>
                </mc:Fallback>
              </mc:AlternateContent>
            </a:graphicData>
          </a:graphic>
        </p:graphicFrame>
      </p:grpSp>
      <p:sp>
        <p:nvSpPr>
          <p:cNvPr id="23" name="TextBox 22"/>
          <p:cNvSpPr txBox="1"/>
          <p:nvPr/>
        </p:nvSpPr>
        <p:spPr>
          <a:xfrm>
            <a:off x="7024529" y="802759"/>
            <a:ext cx="5095145" cy="5878532"/>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GB" dirty="0">
                <a:latin typeface="Arial" panose="020B0604020202020204" pitchFamily="34" charset="0"/>
                <a:cs typeface="Arial" panose="020B0604020202020204" pitchFamily="34" charset="0"/>
              </a:rPr>
              <a:t>What if we did </a:t>
            </a:r>
            <a:r>
              <a:rPr lang="en-GB" dirty="0">
                <a:solidFill>
                  <a:schemeClr val="tx1">
                    <a:lumMod val="50000"/>
                    <a:lumOff val="50000"/>
                  </a:schemeClr>
                </a:solidFill>
                <a:latin typeface="Arial" panose="020B0604020202020204" pitchFamily="34" charset="0"/>
                <a:cs typeface="Arial" panose="020B0604020202020204" pitchFamily="34" charset="0"/>
              </a:rPr>
              <a:t>not </a:t>
            </a:r>
            <a:r>
              <a:rPr lang="en-GB" dirty="0">
                <a:latin typeface="Arial" panose="020B0604020202020204" pitchFamily="34" charset="0"/>
                <a:cs typeface="Arial" panose="020B0604020202020204" pitchFamily="34" charset="0"/>
              </a:rPr>
              <a:t>start with crossing</a:t>
            </a:r>
          </a:p>
          <a:p>
            <a:r>
              <a:rPr lang="en-GB" dirty="0">
                <a:solidFill>
                  <a:schemeClr val="tx1">
                    <a:lumMod val="50000"/>
                    <a:lumOff val="50000"/>
                  </a:schemeClr>
                </a:solidFill>
                <a:latin typeface="Arial" panose="020B0604020202020204" pitchFamily="34" charset="0"/>
                <a:cs typeface="Arial" panose="020B0604020202020204" pitchFamily="34" charset="0"/>
              </a:rPr>
              <a:t>Parent 1 = AA/BB/CC/DD/EE/FF with  </a:t>
            </a:r>
          </a:p>
          <a:p>
            <a:r>
              <a:rPr lang="en-GB" dirty="0">
                <a:solidFill>
                  <a:schemeClr val="tx1">
                    <a:lumMod val="50000"/>
                    <a:lumOff val="50000"/>
                  </a:schemeClr>
                </a:solidFill>
                <a:latin typeface="Arial" panose="020B0604020202020204" pitchFamily="34" charset="0"/>
                <a:cs typeface="Arial" panose="020B0604020202020204" pitchFamily="34" charset="0"/>
              </a:rPr>
              <a:t>Parent 2 = aa/bb/cc/</a:t>
            </a:r>
            <a:r>
              <a:rPr lang="en-GB" dirty="0" err="1">
                <a:solidFill>
                  <a:schemeClr val="tx1">
                    <a:lumMod val="50000"/>
                    <a:lumOff val="50000"/>
                  </a:schemeClr>
                </a:solidFill>
                <a:latin typeface="Arial" panose="020B0604020202020204" pitchFamily="34" charset="0"/>
                <a:cs typeface="Arial" panose="020B0604020202020204" pitchFamily="34" charset="0"/>
              </a:rPr>
              <a:t>dd</a:t>
            </a:r>
            <a:r>
              <a:rPr lang="en-GB" dirty="0">
                <a:solidFill>
                  <a:schemeClr val="tx1">
                    <a:lumMod val="50000"/>
                    <a:lumOff val="50000"/>
                  </a:schemeClr>
                </a:solidFill>
                <a:latin typeface="Arial" panose="020B0604020202020204" pitchFamily="34" charset="0"/>
                <a:cs typeface="Arial" panose="020B0604020202020204" pitchFamily="34" charset="0"/>
              </a:rPr>
              <a:t>/</a:t>
            </a:r>
            <a:r>
              <a:rPr lang="en-GB" dirty="0" err="1">
                <a:solidFill>
                  <a:schemeClr val="tx1">
                    <a:lumMod val="50000"/>
                    <a:lumOff val="50000"/>
                  </a:schemeClr>
                </a:solidFill>
                <a:latin typeface="Arial" panose="020B0604020202020204" pitchFamily="34" charset="0"/>
                <a:cs typeface="Arial" panose="020B0604020202020204" pitchFamily="34" charset="0"/>
              </a:rPr>
              <a:t>ee</a:t>
            </a:r>
            <a:r>
              <a:rPr lang="en-GB" dirty="0">
                <a:solidFill>
                  <a:schemeClr val="tx1">
                    <a:lumMod val="50000"/>
                    <a:lumOff val="50000"/>
                  </a:schemeClr>
                </a:solidFill>
                <a:latin typeface="Arial" panose="020B0604020202020204" pitchFamily="34" charset="0"/>
                <a:cs typeface="Arial" panose="020B0604020202020204" pitchFamily="34" charset="0"/>
              </a:rPr>
              <a:t>/</a:t>
            </a:r>
            <a:r>
              <a:rPr lang="en-GB" dirty="0" err="1">
                <a:solidFill>
                  <a:schemeClr val="tx1">
                    <a:lumMod val="50000"/>
                    <a:lumOff val="50000"/>
                  </a:schemeClr>
                </a:solidFill>
                <a:latin typeface="Arial" panose="020B0604020202020204" pitchFamily="34" charset="0"/>
                <a:cs typeface="Arial" panose="020B0604020202020204" pitchFamily="34" charset="0"/>
              </a:rPr>
              <a:t>ff</a:t>
            </a:r>
            <a:r>
              <a:rPr lang="en-GB" dirty="0">
                <a:solidFill>
                  <a:schemeClr val="tx1">
                    <a:lumMod val="50000"/>
                    <a:lumOff val="50000"/>
                  </a:schemeClr>
                </a:solidFill>
                <a:latin typeface="Arial" panose="020B0604020202020204" pitchFamily="34" charset="0"/>
                <a:cs typeface="Arial" panose="020B0604020202020204" pitchFamily="34" charset="0"/>
              </a:rPr>
              <a:t>)</a:t>
            </a:r>
          </a:p>
          <a:p>
            <a:r>
              <a:rPr lang="en-GB" dirty="0">
                <a:latin typeface="Arial" panose="020B0604020202020204" pitchFamily="34" charset="0"/>
                <a:cs typeface="Arial" panose="020B0604020202020204" pitchFamily="34" charset="0"/>
              </a:rPr>
              <a:t>but with crossing </a:t>
            </a:r>
          </a:p>
          <a:p>
            <a:r>
              <a:rPr lang="en-GB" dirty="0">
                <a:latin typeface="Arial" panose="020B0604020202020204" pitchFamily="34" charset="0"/>
                <a:cs typeface="Arial" panose="020B0604020202020204" pitchFamily="34" charset="0"/>
              </a:rPr>
              <a:t>Parent 1 = </a:t>
            </a:r>
            <a:r>
              <a:rPr lang="en-GB" dirty="0">
                <a:solidFill>
                  <a:srgbClr val="FF0000"/>
                </a:solidFill>
                <a:latin typeface="Arial" panose="020B0604020202020204" pitchFamily="34" charset="0"/>
                <a:cs typeface="Arial" panose="020B0604020202020204" pitchFamily="34" charset="0"/>
              </a:rPr>
              <a:t>AA</a:t>
            </a:r>
            <a:r>
              <a:rPr lang="en-GB" dirty="0">
                <a:latin typeface="Arial" panose="020B0604020202020204" pitchFamily="34" charset="0"/>
                <a:cs typeface="Arial" panose="020B0604020202020204" pitchFamily="34" charset="0"/>
              </a:rPr>
              <a:t>/</a:t>
            </a:r>
            <a:r>
              <a:rPr lang="en-GB" dirty="0">
                <a:solidFill>
                  <a:srgbClr val="0000FF"/>
                </a:solidFill>
                <a:latin typeface="Arial" panose="020B0604020202020204" pitchFamily="34" charset="0"/>
                <a:cs typeface="Arial" panose="020B0604020202020204" pitchFamily="34" charset="0"/>
              </a:rPr>
              <a:t>bb</a:t>
            </a:r>
            <a:r>
              <a:rPr lang="en-GB" dirty="0">
                <a:latin typeface="Arial" panose="020B0604020202020204" pitchFamily="34" charset="0"/>
                <a:cs typeface="Arial" panose="020B0604020202020204" pitchFamily="34" charset="0"/>
              </a:rPr>
              <a:t>/</a:t>
            </a:r>
            <a:r>
              <a:rPr lang="en-GB" dirty="0">
                <a:solidFill>
                  <a:srgbClr val="FF0000"/>
                </a:solidFill>
                <a:latin typeface="Arial" panose="020B0604020202020204" pitchFamily="34" charset="0"/>
                <a:cs typeface="Arial" panose="020B0604020202020204" pitchFamily="34" charset="0"/>
              </a:rPr>
              <a:t>CC</a:t>
            </a:r>
            <a:r>
              <a:rPr lang="en-GB" dirty="0">
                <a:latin typeface="Arial" panose="020B0604020202020204" pitchFamily="34" charset="0"/>
                <a:cs typeface="Arial" panose="020B0604020202020204" pitchFamily="34" charset="0"/>
              </a:rPr>
              <a:t>/</a:t>
            </a:r>
            <a:r>
              <a:rPr lang="en-GB" dirty="0" err="1">
                <a:solidFill>
                  <a:srgbClr val="0000FF"/>
                </a:solidFill>
                <a:latin typeface="Arial" panose="020B0604020202020204" pitchFamily="34" charset="0"/>
                <a:cs typeface="Arial" panose="020B0604020202020204" pitchFamily="34" charset="0"/>
              </a:rPr>
              <a:t>dd</a:t>
            </a:r>
            <a:r>
              <a:rPr lang="en-GB" dirty="0">
                <a:latin typeface="Arial" panose="020B0604020202020204" pitchFamily="34" charset="0"/>
                <a:cs typeface="Arial" panose="020B0604020202020204" pitchFamily="34" charset="0"/>
              </a:rPr>
              <a:t>/</a:t>
            </a:r>
            <a:r>
              <a:rPr lang="en-GB" dirty="0">
                <a:solidFill>
                  <a:srgbClr val="FF0000"/>
                </a:solidFill>
                <a:latin typeface="Arial" panose="020B0604020202020204" pitchFamily="34" charset="0"/>
                <a:cs typeface="Arial" panose="020B0604020202020204" pitchFamily="34" charset="0"/>
              </a:rPr>
              <a:t>EE</a:t>
            </a:r>
            <a:r>
              <a:rPr lang="en-GB" dirty="0">
                <a:latin typeface="Arial" panose="020B0604020202020204" pitchFamily="34" charset="0"/>
                <a:cs typeface="Arial" panose="020B0604020202020204" pitchFamily="34" charset="0"/>
              </a:rPr>
              <a:t>/</a:t>
            </a:r>
            <a:r>
              <a:rPr lang="en-GB" dirty="0" err="1">
                <a:solidFill>
                  <a:srgbClr val="0000FF"/>
                </a:solidFill>
                <a:latin typeface="Arial" panose="020B0604020202020204" pitchFamily="34" charset="0"/>
                <a:cs typeface="Arial" panose="020B0604020202020204" pitchFamily="34" charset="0"/>
              </a:rPr>
              <a:t>ff</a:t>
            </a:r>
            <a:r>
              <a:rPr lang="en-GB" dirty="0">
                <a:latin typeface="Arial" panose="020B0604020202020204" pitchFamily="34" charset="0"/>
                <a:cs typeface="Arial" panose="020B0604020202020204" pitchFamily="34" charset="0"/>
              </a:rPr>
              <a:t> with  </a:t>
            </a:r>
          </a:p>
          <a:p>
            <a:r>
              <a:rPr lang="en-GB" dirty="0">
                <a:latin typeface="Arial" panose="020B0604020202020204" pitchFamily="34" charset="0"/>
                <a:cs typeface="Arial" panose="020B0604020202020204" pitchFamily="34" charset="0"/>
              </a:rPr>
              <a:t>Parent 2 = </a:t>
            </a:r>
            <a:r>
              <a:rPr lang="en-GB" dirty="0">
                <a:solidFill>
                  <a:srgbClr val="0000FF"/>
                </a:solidFill>
                <a:latin typeface="Arial" panose="020B0604020202020204" pitchFamily="34" charset="0"/>
                <a:cs typeface="Arial" panose="020B0604020202020204" pitchFamily="34" charset="0"/>
              </a:rPr>
              <a:t>aa</a:t>
            </a:r>
            <a:r>
              <a:rPr lang="en-GB" dirty="0">
                <a:latin typeface="Arial" panose="020B0604020202020204" pitchFamily="34" charset="0"/>
                <a:cs typeface="Arial" panose="020B0604020202020204" pitchFamily="34" charset="0"/>
              </a:rPr>
              <a:t>/</a:t>
            </a:r>
            <a:r>
              <a:rPr lang="en-GB" dirty="0">
                <a:solidFill>
                  <a:srgbClr val="FF0000"/>
                </a:solidFill>
                <a:latin typeface="Arial" panose="020B0604020202020204" pitchFamily="34" charset="0"/>
                <a:cs typeface="Arial" panose="020B0604020202020204" pitchFamily="34" charset="0"/>
              </a:rPr>
              <a:t>BB</a:t>
            </a:r>
            <a:r>
              <a:rPr lang="en-GB" dirty="0">
                <a:latin typeface="Arial" panose="020B0604020202020204" pitchFamily="34" charset="0"/>
                <a:cs typeface="Arial" panose="020B0604020202020204" pitchFamily="34" charset="0"/>
              </a:rPr>
              <a:t>/</a:t>
            </a:r>
            <a:r>
              <a:rPr lang="en-GB" dirty="0">
                <a:solidFill>
                  <a:srgbClr val="0000FF"/>
                </a:solidFill>
                <a:latin typeface="Arial" panose="020B0604020202020204" pitchFamily="34" charset="0"/>
                <a:cs typeface="Arial" panose="020B0604020202020204" pitchFamily="34" charset="0"/>
              </a:rPr>
              <a:t>cc</a:t>
            </a:r>
            <a:r>
              <a:rPr lang="en-GB" dirty="0">
                <a:latin typeface="Arial" panose="020B0604020202020204" pitchFamily="34" charset="0"/>
                <a:cs typeface="Arial" panose="020B0604020202020204" pitchFamily="34" charset="0"/>
              </a:rPr>
              <a:t>/</a:t>
            </a:r>
            <a:r>
              <a:rPr lang="en-GB" dirty="0">
                <a:solidFill>
                  <a:srgbClr val="FF0000"/>
                </a:solidFill>
                <a:latin typeface="Arial" panose="020B0604020202020204" pitchFamily="34" charset="0"/>
                <a:cs typeface="Arial" panose="020B0604020202020204" pitchFamily="34" charset="0"/>
              </a:rPr>
              <a:t>DD</a:t>
            </a:r>
            <a:r>
              <a:rPr lang="en-GB" dirty="0">
                <a:latin typeface="Arial" panose="020B0604020202020204" pitchFamily="34" charset="0"/>
                <a:cs typeface="Arial" panose="020B0604020202020204" pitchFamily="34" charset="0"/>
              </a:rPr>
              <a:t>/</a:t>
            </a:r>
            <a:r>
              <a:rPr lang="en-GB" dirty="0" err="1">
                <a:solidFill>
                  <a:srgbClr val="0000FF"/>
                </a:solidFill>
                <a:latin typeface="Arial" panose="020B0604020202020204" pitchFamily="34" charset="0"/>
                <a:cs typeface="Arial" panose="020B0604020202020204" pitchFamily="34" charset="0"/>
              </a:rPr>
              <a:t>ee</a:t>
            </a:r>
            <a:r>
              <a:rPr lang="en-GB" dirty="0">
                <a:latin typeface="Arial" panose="020B0604020202020204" pitchFamily="34" charset="0"/>
                <a:cs typeface="Arial" panose="020B0604020202020204" pitchFamily="34" charset="0"/>
              </a:rPr>
              <a:t>/</a:t>
            </a:r>
            <a:r>
              <a:rPr lang="en-GB" dirty="0">
                <a:solidFill>
                  <a:srgbClr val="FF0000"/>
                </a:solidFill>
                <a:latin typeface="Arial" panose="020B0604020202020204" pitchFamily="34" charset="0"/>
                <a:cs typeface="Arial" panose="020B0604020202020204" pitchFamily="34" charset="0"/>
              </a:rPr>
              <a:t>FF</a:t>
            </a:r>
            <a:r>
              <a:rPr lang="en-GB" dirty="0">
                <a:latin typeface="Arial" panose="020B0604020202020204" pitchFamily="34" charset="0"/>
                <a:cs typeface="Arial" panose="020B0604020202020204" pitchFamily="34" charset="0"/>
              </a:rPr>
              <a:t>)  !?</a:t>
            </a:r>
            <a:endParaRPr lang="en-GB" sz="800" dirty="0">
              <a:latin typeface="Arial" panose="020B0604020202020204" pitchFamily="34" charset="0"/>
              <a:cs typeface="Arial" panose="020B0604020202020204" pitchFamily="34" charset="0"/>
            </a:endParaRPr>
          </a:p>
          <a:p>
            <a:endParaRPr lang="en-GB" sz="800"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Now, initially LD between directly neighboured loci is D=-0.25. The two parents share the same genetic trait value: G=3 (</a:t>
            </a:r>
            <a:r>
              <a:rPr lang="en-GB" dirty="0">
                <a:solidFill>
                  <a:srgbClr val="FF0000"/>
                </a:solidFill>
                <a:latin typeface="Arial" panose="020B0604020202020204" pitchFamily="34" charset="0"/>
                <a:cs typeface="Arial" panose="020B0604020202020204" pitchFamily="34" charset="0"/>
              </a:rPr>
              <a:t>3 ‚+‘ </a:t>
            </a:r>
            <a:r>
              <a:rPr lang="en-GB" dirty="0">
                <a:latin typeface="Arial" panose="020B0604020202020204" pitchFamily="34" charset="0"/>
                <a:cs typeface="Arial" panose="020B0604020202020204" pitchFamily="34" charset="0"/>
              </a:rPr>
              <a:t>alleles and </a:t>
            </a:r>
            <a:r>
              <a:rPr lang="en-GB" dirty="0">
                <a:solidFill>
                  <a:srgbClr val="0000FF"/>
                </a:solidFill>
                <a:latin typeface="Arial" panose="020B0604020202020204" pitchFamily="34" charset="0"/>
                <a:cs typeface="Arial" panose="020B0604020202020204" pitchFamily="34" charset="0"/>
              </a:rPr>
              <a:t>3 ‚</a:t>
            </a:r>
            <a:r>
              <a:rPr lang="en-GB" b="1" dirty="0">
                <a:solidFill>
                  <a:srgbClr val="0000FF"/>
                </a:solidFill>
                <a:latin typeface="Arial" panose="020B0604020202020204" pitchFamily="34" charset="0"/>
                <a:cs typeface="Arial" panose="020B0604020202020204" pitchFamily="34" charset="0"/>
              </a:rPr>
              <a:t>-</a:t>
            </a:r>
            <a:r>
              <a:rPr lang="en-GB" dirty="0">
                <a:solidFill>
                  <a:srgbClr val="0000FF"/>
                </a:solidFill>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alleles per parent).  With zero trait difference between P1 and P2, we have zero variance between the parents (</a:t>
            </a:r>
            <a:r>
              <a:rPr lang="en-GB" dirty="0">
                <a:solidFill>
                  <a:srgbClr val="7030A0"/>
                </a:solidFill>
                <a:latin typeface="Arial" panose="020B0604020202020204" pitchFamily="34" charset="0"/>
                <a:cs typeface="Arial" panose="020B0604020202020204" pitchFamily="34" charset="0"/>
              </a:rPr>
              <a:t>last column of table</a:t>
            </a:r>
            <a:r>
              <a:rPr lang="en-GB" dirty="0">
                <a:latin typeface="Arial" panose="020B0604020202020204" pitchFamily="34" charset="0"/>
                <a:cs typeface="Arial" panose="020B0604020202020204" pitchFamily="34" charset="0"/>
              </a:rPr>
              <a:t>). </a:t>
            </a:r>
          </a:p>
          <a:p>
            <a:endParaRPr lang="en-GB" sz="800"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Cross P1 x P2, parents have now same value. Let their offspring recombine many generations. By and by, negative LD will vanish and LD=0 will be approached, hence σ²</a:t>
            </a:r>
            <a:r>
              <a:rPr lang="en-GB" baseline="-25000" dirty="0">
                <a:latin typeface="Arial" panose="020B0604020202020204" pitchFamily="34" charset="0"/>
                <a:cs typeface="Arial" panose="020B0604020202020204" pitchFamily="34" charset="0"/>
              </a:rPr>
              <a:t>G </a:t>
            </a:r>
            <a:r>
              <a:rPr lang="en-GB" dirty="0">
                <a:latin typeface="Arial" panose="020B0604020202020204" pitchFamily="34" charset="0"/>
                <a:cs typeface="Arial" panose="020B0604020202020204" pitchFamily="34" charset="0"/>
              </a:rPr>
              <a:t>&gt; 0. We can identify inbred offspring with values as extreme as 0 and 6 (see column with D=0 in table). </a:t>
            </a:r>
            <a:r>
              <a:rPr lang="en-GB"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Magic?</a:t>
            </a:r>
            <a:r>
              <a:rPr lang="en-GB" dirty="0">
                <a:solidFill>
                  <a:srgbClr val="0000FF"/>
                </a:solidFill>
                <a:latin typeface="Arial" panose="020B0604020202020204" pitchFamily="34" charset="0"/>
                <a:cs typeface="Arial" panose="020B0604020202020204" pitchFamily="34" charset="0"/>
              </a:rPr>
              <a:t> You cross parents that perform same yet they </a:t>
            </a:r>
            <a:r>
              <a:rPr lang="en-GB" dirty="0" err="1">
                <a:solidFill>
                  <a:srgbClr val="0000FF"/>
                </a:solidFill>
                <a:latin typeface="Arial" panose="020B0604020202020204" pitchFamily="34" charset="0"/>
                <a:cs typeface="Arial" panose="020B0604020202020204" pitchFamily="34" charset="0"/>
              </a:rPr>
              <a:t>segre</a:t>
            </a:r>
            <a:r>
              <a:rPr lang="en-GB" dirty="0">
                <a:solidFill>
                  <a:srgbClr val="0000FF"/>
                </a:solidFill>
                <a:latin typeface="Arial" panose="020B0604020202020204" pitchFamily="34" charset="0"/>
                <a:cs typeface="Arial" panose="020B0604020202020204" pitchFamily="34" charset="0"/>
              </a:rPr>
              <a:t>-gate clearly different offspring.</a:t>
            </a:r>
          </a:p>
        </p:txBody>
      </p:sp>
      <p:grpSp>
        <p:nvGrpSpPr>
          <p:cNvPr id="26" name="Group 25"/>
          <p:cNvGrpSpPr/>
          <p:nvPr/>
        </p:nvGrpSpPr>
        <p:grpSpPr>
          <a:xfrm>
            <a:off x="116424" y="848241"/>
            <a:ext cx="1642579" cy="4612883"/>
            <a:chOff x="116424" y="848241"/>
            <a:chExt cx="1642579" cy="4612883"/>
          </a:xfrm>
        </p:grpSpPr>
        <p:grpSp>
          <p:nvGrpSpPr>
            <p:cNvPr id="27" name="Group 26"/>
            <p:cNvGrpSpPr/>
            <p:nvPr/>
          </p:nvGrpSpPr>
          <p:grpSpPr>
            <a:xfrm>
              <a:off x="121633" y="851953"/>
              <a:ext cx="236406" cy="4609171"/>
              <a:chOff x="303313" y="851953"/>
              <a:chExt cx="236406" cy="4609171"/>
            </a:xfrm>
            <a:effectLst>
              <a:outerShdw blurRad="50800" dist="38100" dir="2700000" algn="tl" rotWithShape="0">
                <a:prstClr val="black">
                  <a:alpha val="40000"/>
                </a:prstClr>
              </a:outerShdw>
            </a:effectLst>
          </p:grpSpPr>
          <p:sp>
            <p:nvSpPr>
              <p:cNvPr id="46" name="Rectangle 45"/>
              <p:cNvSpPr/>
              <p:nvPr/>
            </p:nvSpPr>
            <p:spPr>
              <a:xfrm>
                <a:off x="347927" y="4598391"/>
                <a:ext cx="147196" cy="312977"/>
              </a:xfrm>
              <a:prstGeom prst="rect">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Rectangle 46"/>
              <p:cNvSpPr/>
              <p:nvPr/>
            </p:nvSpPr>
            <p:spPr>
              <a:xfrm>
                <a:off x="303313" y="4754880"/>
                <a:ext cx="236406" cy="70624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8" name="Rectangle 47"/>
              <p:cNvSpPr/>
              <p:nvPr/>
            </p:nvSpPr>
            <p:spPr>
              <a:xfrm>
                <a:off x="303313" y="851953"/>
                <a:ext cx="236406" cy="3822638"/>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8" name="Group 27"/>
            <p:cNvGrpSpPr/>
            <p:nvPr/>
          </p:nvGrpSpPr>
          <p:grpSpPr>
            <a:xfrm>
              <a:off x="425685" y="848241"/>
              <a:ext cx="236406" cy="4609171"/>
              <a:chOff x="303313" y="851953"/>
              <a:chExt cx="236406" cy="4609171"/>
            </a:xfrm>
            <a:effectLst>
              <a:outerShdw blurRad="50800" dist="38100" dir="2700000" algn="tl" rotWithShape="0">
                <a:prstClr val="black">
                  <a:alpha val="40000"/>
                </a:prstClr>
              </a:outerShdw>
            </a:effectLst>
          </p:grpSpPr>
          <p:sp>
            <p:nvSpPr>
              <p:cNvPr id="43" name="Rectangle 42"/>
              <p:cNvSpPr/>
              <p:nvPr/>
            </p:nvSpPr>
            <p:spPr>
              <a:xfrm>
                <a:off x="347927" y="4598391"/>
                <a:ext cx="147196" cy="312977"/>
              </a:xfrm>
              <a:prstGeom prst="rect">
                <a:avLst/>
              </a:prstGeom>
              <a:solidFill>
                <a:schemeClr val="tx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Rectangle 43"/>
              <p:cNvSpPr/>
              <p:nvPr/>
            </p:nvSpPr>
            <p:spPr>
              <a:xfrm>
                <a:off x="303313" y="4754880"/>
                <a:ext cx="236406" cy="706244"/>
              </a:xfrm>
              <a:prstGeom prst="rect">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Rectangle 44"/>
              <p:cNvSpPr/>
              <p:nvPr/>
            </p:nvSpPr>
            <p:spPr>
              <a:xfrm>
                <a:off x="303313" y="851953"/>
                <a:ext cx="236406" cy="3822638"/>
              </a:xfrm>
              <a:prstGeom prst="rect">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9" name="Group 28"/>
            <p:cNvGrpSpPr/>
            <p:nvPr/>
          </p:nvGrpSpPr>
          <p:grpSpPr>
            <a:xfrm>
              <a:off x="729737" y="1006245"/>
              <a:ext cx="209116" cy="1501312"/>
              <a:chOff x="539719" y="1006245"/>
              <a:chExt cx="580814" cy="1501312"/>
            </a:xfrm>
          </p:grpSpPr>
          <p:sp>
            <p:nvSpPr>
              <p:cNvPr id="37" name="Down Arrow 36"/>
              <p:cNvSpPr/>
              <p:nvPr/>
            </p:nvSpPr>
            <p:spPr>
              <a:xfrm rot="5400000">
                <a:off x="691375" y="854589"/>
                <a:ext cx="249787" cy="553100"/>
              </a:xfrm>
              <a:prstGeom prst="downArrow">
                <a:avLst/>
              </a:prstGeom>
              <a:solidFill>
                <a:schemeClr val="bg1">
                  <a:lumMod val="9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Down Arrow 37"/>
              <p:cNvSpPr/>
              <p:nvPr/>
            </p:nvSpPr>
            <p:spPr>
              <a:xfrm rot="5400000">
                <a:off x="709850" y="1108590"/>
                <a:ext cx="249787" cy="553100"/>
              </a:xfrm>
              <a:prstGeom prst="downArrow">
                <a:avLst/>
              </a:prstGeom>
              <a:solidFill>
                <a:schemeClr val="bg1">
                  <a:lumMod val="9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Down Arrow 38"/>
              <p:cNvSpPr/>
              <p:nvPr/>
            </p:nvSpPr>
            <p:spPr>
              <a:xfrm rot="5400000">
                <a:off x="700611" y="1353351"/>
                <a:ext cx="249787" cy="553100"/>
              </a:xfrm>
              <a:prstGeom prst="downArrow">
                <a:avLst/>
              </a:prstGeom>
              <a:solidFill>
                <a:schemeClr val="bg1">
                  <a:lumMod val="9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Down Arrow 39"/>
              <p:cNvSpPr/>
              <p:nvPr/>
            </p:nvSpPr>
            <p:spPr>
              <a:xfrm rot="5400000">
                <a:off x="700614" y="1607352"/>
                <a:ext cx="249787" cy="553100"/>
              </a:xfrm>
              <a:prstGeom prst="downArrow">
                <a:avLst/>
              </a:prstGeom>
              <a:solidFill>
                <a:schemeClr val="bg1">
                  <a:lumMod val="9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Down Arrow 40"/>
              <p:cNvSpPr/>
              <p:nvPr/>
            </p:nvSpPr>
            <p:spPr>
              <a:xfrm rot="5400000">
                <a:off x="719089" y="1861353"/>
                <a:ext cx="249787" cy="553100"/>
              </a:xfrm>
              <a:prstGeom prst="downArrow">
                <a:avLst/>
              </a:prstGeom>
              <a:solidFill>
                <a:schemeClr val="bg1">
                  <a:lumMod val="9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Down Arrow 41"/>
              <p:cNvSpPr/>
              <p:nvPr/>
            </p:nvSpPr>
            <p:spPr>
              <a:xfrm rot="5400000">
                <a:off x="709850" y="2106114"/>
                <a:ext cx="249787" cy="553100"/>
              </a:xfrm>
              <a:prstGeom prst="downArrow">
                <a:avLst/>
              </a:prstGeom>
              <a:solidFill>
                <a:schemeClr val="bg1">
                  <a:lumMod val="9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0" name="TextBox 29"/>
            <p:cNvSpPr txBox="1"/>
            <p:nvPr/>
          </p:nvSpPr>
          <p:spPr>
            <a:xfrm>
              <a:off x="964155" y="972254"/>
              <a:ext cx="794848" cy="1629667"/>
            </a:xfrm>
            <a:prstGeom prst="rect">
              <a:avLst/>
            </a:prstGeom>
            <a:noFill/>
          </p:spPr>
          <p:txBody>
            <a:bodyPr wrap="square" rtlCol="0">
              <a:spAutoFit/>
            </a:bodyPr>
            <a:lstStyle/>
            <a:p>
              <a:pPr>
                <a:lnSpc>
                  <a:spcPct val="90000"/>
                </a:lnSpc>
              </a:pPr>
              <a:r>
                <a:rPr lang="en-GB" dirty="0">
                  <a:solidFill>
                    <a:srgbClr val="FF0000"/>
                  </a:solidFill>
                  <a:latin typeface="Arial" panose="020B0604020202020204" pitchFamily="34" charset="0"/>
                  <a:cs typeface="Arial" panose="020B0604020202020204" pitchFamily="34" charset="0"/>
                </a:rPr>
                <a:t>A</a:t>
              </a:r>
              <a:r>
                <a:rPr lang="en-GB" dirty="0">
                  <a:latin typeface="Arial" panose="020B0604020202020204" pitchFamily="34" charset="0"/>
                  <a:cs typeface="Arial" panose="020B0604020202020204" pitchFamily="34" charset="0"/>
                </a:rPr>
                <a:t>/</a:t>
              </a:r>
              <a:r>
                <a:rPr lang="en-GB" dirty="0">
                  <a:solidFill>
                    <a:srgbClr val="0000FF"/>
                  </a:solidFill>
                  <a:latin typeface="Arial" panose="020B0604020202020204" pitchFamily="34" charset="0"/>
                  <a:cs typeface="Arial" panose="020B0604020202020204" pitchFamily="34" charset="0"/>
                </a:rPr>
                <a:t>a</a:t>
              </a:r>
              <a:br>
                <a:rPr lang="en-GB" dirty="0">
                  <a:latin typeface="Arial" panose="020B0604020202020204" pitchFamily="34" charset="0"/>
                  <a:cs typeface="Arial" panose="020B0604020202020204" pitchFamily="34" charset="0"/>
                </a:rPr>
              </a:br>
              <a:r>
                <a:rPr lang="en-GB" dirty="0">
                  <a:solidFill>
                    <a:srgbClr val="0000FF"/>
                  </a:solidFill>
                  <a:latin typeface="Arial" panose="020B0604020202020204" pitchFamily="34" charset="0"/>
                  <a:cs typeface="Arial" panose="020B0604020202020204" pitchFamily="34" charset="0"/>
                </a:rPr>
                <a:t>b</a:t>
              </a:r>
              <a:r>
                <a:rPr lang="en-GB" dirty="0">
                  <a:latin typeface="Arial" panose="020B0604020202020204" pitchFamily="34" charset="0"/>
                  <a:cs typeface="Arial" panose="020B0604020202020204" pitchFamily="34" charset="0"/>
                </a:rPr>
                <a:t>/</a:t>
              </a:r>
              <a:r>
                <a:rPr lang="en-GB" dirty="0">
                  <a:solidFill>
                    <a:srgbClr val="FF0000"/>
                  </a:solidFill>
                  <a:latin typeface="Arial" panose="020B0604020202020204" pitchFamily="34" charset="0"/>
                  <a:cs typeface="Arial" panose="020B0604020202020204" pitchFamily="34" charset="0"/>
                </a:rPr>
                <a:t>B</a:t>
              </a:r>
              <a:br>
                <a:rPr lang="en-GB" dirty="0">
                  <a:latin typeface="Arial" panose="020B0604020202020204" pitchFamily="34" charset="0"/>
                  <a:cs typeface="Arial" panose="020B0604020202020204" pitchFamily="34" charset="0"/>
                </a:rPr>
              </a:br>
              <a:r>
                <a:rPr lang="en-GB" dirty="0">
                  <a:solidFill>
                    <a:srgbClr val="FF0000"/>
                  </a:solidFill>
                  <a:latin typeface="Arial" panose="020B0604020202020204" pitchFamily="34" charset="0"/>
                  <a:cs typeface="Arial" panose="020B0604020202020204" pitchFamily="34" charset="0"/>
                </a:rPr>
                <a:t>C</a:t>
              </a:r>
              <a:r>
                <a:rPr lang="en-GB" dirty="0">
                  <a:latin typeface="Arial" panose="020B0604020202020204" pitchFamily="34" charset="0"/>
                  <a:cs typeface="Arial" panose="020B0604020202020204" pitchFamily="34" charset="0"/>
                </a:rPr>
                <a:t>/</a:t>
              </a:r>
              <a:r>
                <a:rPr lang="en-GB" dirty="0">
                  <a:solidFill>
                    <a:srgbClr val="0000FF"/>
                  </a:solidFill>
                  <a:latin typeface="Arial" panose="020B0604020202020204" pitchFamily="34" charset="0"/>
                  <a:cs typeface="Arial" panose="020B0604020202020204" pitchFamily="34" charset="0"/>
                </a:rPr>
                <a:t>c</a:t>
              </a:r>
              <a:br>
                <a:rPr lang="en-GB" dirty="0">
                  <a:latin typeface="Arial" panose="020B0604020202020204" pitchFamily="34" charset="0"/>
                  <a:cs typeface="Arial" panose="020B0604020202020204" pitchFamily="34" charset="0"/>
                </a:rPr>
              </a:br>
              <a:r>
                <a:rPr lang="en-GB" dirty="0">
                  <a:solidFill>
                    <a:srgbClr val="0000FF"/>
                  </a:solidFill>
                  <a:latin typeface="Arial" panose="020B0604020202020204" pitchFamily="34" charset="0"/>
                  <a:cs typeface="Arial" panose="020B0604020202020204" pitchFamily="34" charset="0"/>
                </a:rPr>
                <a:t>d</a:t>
              </a:r>
              <a:r>
                <a:rPr lang="en-GB" dirty="0">
                  <a:latin typeface="Arial" panose="020B0604020202020204" pitchFamily="34" charset="0"/>
                  <a:cs typeface="Arial" panose="020B0604020202020204" pitchFamily="34" charset="0"/>
                </a:rPr>
                <a:t>/</a:t>
              </a:r>
              <a:r>
                <a:rPr lang="en-GB" dirty="0">
                  <a:solidFill>
                    <a:srgbClr val="FF0000"/>
                  </a:solidFill>
                  <a:latin typeface="Arial" panose="020B0604020202020204" pitchFamily="34" charset="0"/>
                  <a:cs typeface="Arial" panose="020B0604020202020204" pitchFamily="34" charset="0"/>
                </a:rPr>
                <a:t>D</a:t>
              </a:r>
              <a:endParaRPr lang="en-GB" dirty="0">
                <a:solidFill>
                  <a:srgbClr val="0000FF"/>
                </a:solidFill>
                <a:latin typeface="Arial" panose="020B0604020202020204" pitchFamily="34" charset="0"/>
                <a:cs typeface="Arial" panose="020B0604020202020204" pitchFamily="34" charset="0"/>
              </a:endParaRPr>
            </a:p>
            <a:p>
              <a:pPr>
                <a:lnSpc>
                  <a:spcPct val="90000"/>
                </a:lnSpc>
              </a:pPr>
              <a:r>
                <a:rPr lang="en-GB" dirty="0">
                  <a:solidFill>
                    <a:srgbClr val="FF0000"/>
                  </a:solidFill>
                  <a:latin typeface="Arial" panose="020B0604020202020204" pitchFamily="34" charset="0"/>
                  <a:cs typeface="Arial" panose="020B0604020202020204" pitchFamily="34" charset="0"/>
                </a:rPr>
                <a:t>E</a:t>
              </a:r>
              <a:r>
                <a:rPr lang="en-GB" dirty="0">
                  <a:latin typeface="Arial" panose="020B0604020202020204" pitchFamily="34" charset="0"/>
                  <a:cs typeface="Arial" panose="020B0604020202020204" pitchFamily="34" charset="0"/>
                </a:rPr>
                <a:t>/</a:t>
              </a:r>
              <a:r>
                <a:rPr lang="en-GB" dirty="0">
                  <a:solidFill>
                    <a:srgbClr val="0000FF"/>
                  </a:solidFill>
                  <a:latin typeface="Arial" panose="020B0604020202020204" pitchFamily="34" charset="0"/>
                  <a:cs typeface="Arial" panose="020B0604020202020204" pitchFamily="34" charset="0"/>
                </a:rPr>
                <a:t>e</a:t>
              </a:r>
            </a:p>
            <a:p>
              <a:pPr>
                <a:lnSpc>
                  <a:spcPct val="90000"/>
                </a:lnSpc>
              </a:pPr>
              <a:r>
                <a:rPr lang="en-GB" dirty="0">
                  <a:solidFill>
                    <a:srgbClr val="0000FF"/>
                  </a:solidFill>
                  <a:latin typeface="Arial" panose="020B0604020202020204" pitchFamily="34" charset="0"/>
                  <a:cs typeface="Arial" panose="020B0604020202020204" pitchFamily="34" charset="0"/>
                </a:rPr>
                <a:t>f/</a:t>
              </a:r>
              <a:r>
                <a:rPr lang="en-GB" dirty="0">
                  <a:solidFill>
                    <a:srgbClr val="FF0000"/>
                  </a:solidFill>
                  <a:latin typeface="Arial" panose="020B0604020202020204" pitchFamily="34" charset="0"/>
                  <a:cs typeface="Arial" panose="020B0604020202020204" pitchFamily="34" charset="0"/>
                </a:rPr>
                <a:t>F</a:t>
              </a:r>
              <a:endParaRPr lang="en-GB" dirty="0">
                <a:solidFill>
                  <a:srgbClr val="0000FF"/>
                </a:solidFill>
                <a:latin typeface="Arial" panose="020B0604020202020204" pitchFamily="34" charset="0"/>
                <a:cs typeface="Arial" panose="020B0604020202020204" pitchFamily="34" charset="0"/>
              </a:endParaRPr>
            </a:p>
          </p:txBody>
        </p:sp>
        <p:sp>
          <p:nvSpPr>
            <p:cNvPr id="31" name="Rectangle 30"/>
            <p:cNvSpPr/>
            <p:nvPr/>
          </p:nvSpPr>
          <p:spPr>
            <a:xfrm>
              <a:off x="116424" y="1265174"/>
              <a:ext cx="252000" cy="216000"/>
            </a:xfrm>
            <a:prstGeom prst="rect">
              <a:avLst/>
            </a:prstGeom>
            <a:solidFill>
              <a:schemeClr val="bg1"/>
            </a:solid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Rectangle 31"/>
            <p:cNvSpPr/>
            <p:nvPr/>
          </p:nvSpPr>
          <p:spPr>
            <a:xfrm>
              <a:off x="120659" y="1764710"/>
              <a:ext cx="252000" cy="216000"/>
            </a:xfrm>
            <a:prstGeom prst="rect">
              <a:avLst/>
            </a:prstGeom>
            <a:solidFill>
              <a:schemeClr val="bg1"/>
            </a:solid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Rectangle 32"/>
            <p:cNvSpPr/>
            <p:nvPr/>
          </p:nvSpPr>
          <p:spPr>
            <a:xfrm>
              <a:off x="116427" y="2281165"/>
              <a:ext cx="252000" cy="216000"/>
            </a:xfrm>
            <a:prstGeom prst="rect">
              <a:avLst/>
            </a:prstGeom>
            <a:solidFill>
              <a:schemeClr val="bg1"/>
            </a:solid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Rectangle 33"/>
            <p:cNvSpPr/>
            <p:nvPr/>
          </p:nvSpPr>
          <p:spPr>
            <a:xfrm>
              <a:off x="411990" y="1265177"/>
              <a:ext cx="252000" cy="216000"/>
            </a:xfrm>
            <a:prstGeom prst="rect">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Rectangle 34"/>
            <p:cNvSpPr/>
            <p:nvPr/>
          </p:nvSpPr>
          <p:spPr>
            <a:xfrm>
              <a:off x="416225" y="1764713"/>
              <a:ext cx="252000" cy="216000"/>
            </a:xfrm>
            <a:prstGeom prst="rect">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Rectangle 35"/>
            <p:cNvSpPr/>
            <p:nvPr/>
          </p:nvSpPr>
          <p:spPr>
            <a:xfrm>
              <a:off x="411993" y="2285401"/>
              <a:ext cx="252000" cy="216000"/>
            </a:xfrm>
            <a:prstGeom prst="rect">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5" name="Rectangle 4"/>
          <p:cNvSpPr/>
          <p:nvPr/>
        </p:nvSpPr>
        <p:spPr>
          <a:xfrm>
            <a:off x="1595967" y="3788833"/>
            <a:ext cx="5228166" cy="508000"/>
          </a:xfrm>
          <a:prstGeom prst="rect">
            <a:avLst/>
          </a:prstGeom>
          <a:no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Textfeld 5"/>
          <p:cNvSpPr txBox="1"/>
          <p:nvPr/>
        </p:nvSpPr>
        <p:spPr>
          <a:xfrm>
            <a:off x="11409830" y="6365558"/>
            <a:ext cx="782172" cy="46166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lgn="ctr"/>
            <a:fld id="{5B255CE3-06F4-4E80-85AD-A0878CDD5C50}" type="slidenum">
              <a:rPr lang="en-US" sz="2400">
                <a:latin typeface="Arial" panose="020B0604020202020204" pitchFamily="34" charset="0"/>
                <a:cs typeface="Arial" panose="020B0604020202020204" pitchFamily="34" charset="0"/>
              </a:rPr>
              <a:pPr algn="ctr"/>
              <a:t>20</a:t>
            </a:fld>
            <a:endParaRPr lang="en-US" sz="2400" dirty="0">
              <a:latin typeface="Arial" panose="020B0604020202020204" pitchFamily="34" charset="0"/>
              <a:cs typeface="Arial" panose="020B0604020202020204" pitchFamily="34" charset="0"/>
            </a:endParaRPr>
          </a:p>
        </p:txBody>
      </p:sp>
      <p:sp>
        <p:nvSpPr>
          <p:cNvPr id="52" name="Rounded Rectangle 51"/>
          <p:cNvSpPr/>
          <p:nvPr/>
        </p:nvSpPr>
        <p:spPr>
          <a:xfrm>
            <a:off x="148600" y="1098274"/>
            <a:ext cx="180000" cy="18000"/>
          </a:xfrm>
          <a:prstGeom prst="roundRect">
            <a:avLst/>
          </a:prstGeom>
          <a:solidFill>
            <a:schemeClr val="bg1"/>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ounded Rectangle 52"/>
          <p:cNvSpPr/>
          <p:nvPr/>
        </p:nvSpPr>
        <p:spPr>
          <a:xfrm>
            <a:off x="148600" y="1342585"/>
            <a:ext cx="180000" cy="36000"/>
          </a:xfrm>
          <a:prstGeom prst="roundRect">
            <a:avLst/>
          </a:prstGeom>
          <a:solidFill>
            <a:schemeClr val="bg1"/>
          </a:solidFill>
          <a:ln>
            <a:solidFill>
              <a:srgbClr val="0000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ounded Rectangle 53"/>
          <p:cNvSpPr/>
          <p:nvPr/>
        </p:nvSpPr>
        <p:spPr>
          <a:xfrm>
            <a:off x="148600" y="1582966"/>
            <a:ext cx="180000" cy="54000"/>
          </a:xfrm>
          <a:prstGeom prst="roundRect">
            <a:avLst/>
          </a:prstGeom>
          <a:solidFill>
            <a:schemeClr val="bg1"/>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ounded Rectangle 54"/>
          <p:cNvSpPr/>
          <p:nvPr/>
        </p:nvSpPr>
        <p:spPr>
          <a:xfrm>
            <a:off x="150170" y="1832784"/>
            <a:ext cx="180000" cy="10800"/>
          </a:xfrm>
          <a:prstGeom prst="roundRect">
            <a:avLst/>
          </a:prstGeom>
          <a:solidFill>
            <a:schemeClr val="bg1"/>
          </a:solidFill>
          <a:ln>
            <a:solidFill>
              <a:srgbClr val="0000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ounded Rectangle 55"/>
          <p:cNvSpPr/>
          <p:nvPr/>
        </p:nvSpPr>
        <p:spPr>
          <a:xfrm>
            <a:off x="148600" y="2092018"/>
            <a:ext cx="180000" cy="32400"/>
          </a:xfrm>
          <a:prstGeom prst="roundRect">
            <a:avLst/>
          </a:prstGeom>
          <a:solidFill>
            <a:schemeClr val="bg1"/>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ounded Rectangle 56"/>
          <p:cNvSpPr/>
          <p:nvPr/>
        </p:nvSpPr>
        <p:spPr>
          <a:xfrm>
            <a:off x="148600" y="2346543"/>
            <a:ext cx="180000" cy="18000"/>
          </a:xfrm>
          <a:prstGeom prst="roundRect">
            <a:avLst/>
          </a:prstGeom>
          <a:solidFill>
            <a:schemeClr val="bg1"/>
          </a:solidFill>
          <a:ln>
            <a:solidFill>
              <a:srgbClr val="0000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ounded Rectangle 63"/>
          <p:cNvSpPr/>
          <p:nvPr/>
        </p:nvSpPr>
        <p:spPr>
          <a:xfrm>
            <a:off x="453045" y="1098274"/>
            <a:ext cx="180000" cy="18000"/>
          </a:xfrm>
          <a:prstGeom prst="roundRect">
            <a:avLst/>
          </a:prstGeom>
          <a:solidFill>
            <a:schemeClr val="bg1"/>
          </a:solidFill>
          <a:ln>
            <a:solidFill>
              <a:srgbClr val="0000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ounded Rectangle 64"/>
          <p:cNvSpPr/>
          <p:nvPr/>
        </p:nvSpPr>
        <p:spPr>
          <a:xfrm>
            <a:off x="453045" y="1342585"/>
            <a:ext cx="180000" cy="36000"/>
          </a:xfrm>
          <a:prstGeom prst="roundRect">
            <a:avLst/>
          </a:prstGeom>
          <a:solidFill>
            <a:schemeClr val="bg1"/>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ounded Rectangle 65"/>
          <p:cNvSpPr/>
          <p:nvPr/>
        </p:nvSpPr>
        <p:spPr>
          <a:xfrm>
            <a:off x="453045" y="1582966"/>
            <a:ext cx="180000" cy="54000"/>
          </a:xfrm>
          <a:prstGeom prst="roundRect">
            <a:avLst/>
          </a:prstGeom>
          <a:solidFill>
            <a:schemeClr val="bg1"/>
          </a:solidFill>
          <a:ln>
            <a:solidFill>
              <a:srgbClr val="0000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ounded Rectangle 66"/>
          <p:cNvSpPr/>
          <p:nvPr/>
        </p:nvSpPr>
        <p:spPr>
          <a:xfrm>
            <a:off x="454615" y="1832784"/>
            <a:ext cx="180000" cy="10800"/>
          </a:xfrm>
          <a:prstGeom prst="roundRect">
            <a:avLst/>
          </a:prstGeom>
          <a:solidFill>
            <a:schemeClr val="bg1"/>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ounded Rectangle 67"/>
          <p:cNvSpPr/>
          <p:nvPr/>
        </p:nvSpPr>
        <p:spPr>
          <a:xfrm>
            <a:off x="453045" y="2092018"/>
            <a:ext cx="180000" cy="32400"/>
          </a:xfrm>
          <a:prstGeom prst="roundRect">
            <a:avLst/>
          </a:prstGeom>
          <a:solidFill>
            <a:schemeClr val="bg1"/>
          </a:solidFill>
          <a:ln>
            <a:solidFill>
              <a:srgbClr val="0000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ounded Rectangle 68"/>
          <p:cNvSpPr/>
          <p:nvPr/>
        </p:nvSpPr>
        <p:spPr>
          <a:xfrm>
            <a:off x="453045" y="2346543"/>
            <a:ext cx="180000" cy="18000"/>
          </a:xfrm>
          <a:prstGeom prst="roundRect">
            <a:avLst/>
          </a:prstGeom>
          <a:solidFill>
            <a:schemeClr val="bg1"/>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5995563" y="825500"/>
            <a:ext cx="846667" cy="3471333"/>
          </a:xfrm>
          <a:prstGeom prst="rect">
            <a:avLst/>
          </a:prstGeom>
          <a:noFill/>
          <a:ln w="28575">
            <a:solidFill>
              <a:srgbClr val="7030A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3402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29167E-6 3.7037E-7 L -0.06705 0.00185 " pathEditMode="relative" rAng="0" ptsTypes="AA">
                                      <p:cBhvr>
                                        <p:cTn id="6" dur="2000" fill="hold"/>
                                        <p:tgtEl>
                                          <p:spTgt spid="2"/>
                                        </p:tgtEl>
                                        <p:attrNameLst>
                                          <p:attrName>ppt_x</p:attrName>
                                          <p:attrName>ppt_y</p:attrName>
                                        </p:attrNameLst>
                                      </p:cBhvr>
                                      <p:rCtr x="-3359" y="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 name="Group 121"/>
          <p:cNvGrpSpPr/>
          <p:nvPr/>
        </p:nvGrpSpPr>
        <p:grpSpPr>
          <a:xfrm>
            <a:off x="51831" y="304772"/>
            <a:ext cx="7208838" cy="5761038"/>
            <a:chOff x="29531" y="304772"/>
            <a:chExt cx="7208838" cy="5761038"/>
          </a:xfrm>
        </p:grpSpPr>
        <p:grpSp>
          <p:nvGrpSpPr>
            <p:cNvPr id="110" name="Group 109"/>
            <p:cNvGrpSpPr/>
            <p:nvPr/>
          </p:nvGrpSpPr>
          <p:grpSpPr>
            <a:xfrm>
              <a:off x="29531" y="304772"/>
              <a:ext cx="7208838" cy="5761038"/>
              <a:chOff x="29531" y="304772"/>
              <a:chExt cx="7208838" cy="5761038"/>
            </a:xfrm>
          </p:grpSpPr>
          <p:grpSp>
            <p:nvGrpSpPr>
              <p:cNvPr id="105" name="Group 104"/>
              <p:cNvGrpSpPr/>
              <p:nvPr/>
            </p:nvGrpSpPr>
            <p:grpSpPr>
              <a:xfrm>
                <a:off x="29531" y="304772"/>
                <a:ext cx="7208838" cy="5761038"/>
                <a:chOff x="59645" y="1066800"/>
                <a:chExt cx="7208838" cy="5761038"/>
              </a:xfrm>
              <a:solidFill>
                <a:schemeClr val="bg1"/>
              </a:solidFill>
              <a:effectLst/>
            </p:grpSpPr>
            <p:sp>
              <p:nvSpPr>
                <p:cNvPr id="103" name="Rectangle 102"/>
                <p:cNvSpPr/>
                <p:nvPr/>
              </p:nvSpPr>
              <p:spPr>
                <a:xfrm>
                  <a:off x="73025" y="1427018"/>
                  <a:ext cx="6586393" cy="5273964"/>
                </a:xfrm>
                <a:prstGeom prst="rect">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2" name="Group 101"/>
                <p:cNvGrpSpPr/>
                <p:nvPr/>
              </p:nvGrpSpPr>
              <p:grpSpPr>
                <a:xfrm>
                  <a:off x="59645" y="1066800"/>
                  <a:ext cx="7208838" cy="5761038"/>
                  <a:chOff x="59645" y="1066800"/>
                  <a:chExt cx="7208838" cy="5761038"/>
                </a:xfrm>
                <a:grpFill/>
              </p:grpSpPr>
              <p:sp>
                <p:nvSpPr>
                  <p:cNvPr id="6" name="AutoShape 3"/>
                  <p:cNvSpPr>
                    <a:spLocks noChangeAspect="1" noChangeArrowheads="1" noTextEdit="1"/>
                  </p:cNvSpPr>
                  <p:nvPr/>
                </p:nvSpPr>
                <p:spPr bwMode="auto">
                  <a:xfrm>
                    <a:off x="59645" y="1066800"/>
                    <a:ext cx="7208838" cy="5761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 name="Line 6"/>
                  <p:cNvSpPr>
                    <a:spLocks noChangeShapeType="1"/>
                  </p:cNvSpPr>
                  <p:nvPr/>
                </p:nvSpPr>
                <p:spPr bwMode="auto">
                  <a:xfrm flipV="1">
                    <a:off x="933450" y="2001838"/>
                    <a:ext cx="0" cy="3975100"/>
                  </a:xfrm>
                  <a:prstGeom prst="line">
                    <a:avLst/>
                  </a:prstGeom>
                  <a:grpFill/>
                  <a:ln w="269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 name="Line 7"/>
                  <p:cNvSpPr>
                    <a:spLocks noChangeShapeType="1"/>
                  </p:cNvSpPr>
                  <p:nvPr/>
                </p:nvSpPr>
                <p:spPr bwMode="auto">
                  <a:xfrm flipV="1">
                    <a:off x="923925" y="2001838"/>
                    <a:ext cx="0" cy="3975100"/>
                  </a:xfrm>
                  <a:prstGeom prst="line">
                    <a:avLst/>
                  </a:prstGeom>
                  <a:grpFill/>
                  <a:ln w="269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 name="Line 8"/>
                  <p:cNvSpPr>
                    <a:spLocks noChangeShapeType="1"/>
                  </p:cNvSpPr>
                  <p:nvPr/>
                </p:nvSpPr>
                <p:spPr bwMode="auto">
                  <a:xfrm flipV="1">
                    <a:off x="6316663" y="2001838"/>
                    <a:ext cx="0" cy="3975100"/>
                  </a:xfrm>
                  <a:prstGeom prst="line">
                    <a:avLst/>
                  </a:prstGeom>
                  <a:grpFill/>
                  <a:ln w="269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Line 9"/>
                  <p:cNvSpPr>
                    <a:spLocks noChangeShapeType="1"/>
                  </p:cNvSpPr>
                  <p:nvPr/>
                </p:nvSpPr>
                <p:spPr bwMode="auto">
                  <a:xfrm flipH="1">
                    <a:off x="847725" y="5976938"/>
                    <a:ext cx="85725" cy="0"/>
                  </a:xfrm>
                  <a:prstGeom prst="line">
                    <a:avLst/>
                  </a:prstGeom>
                  <a:grpFill/>
                  <a:ln w="269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Line 10"/>
                  <p:cNvSpPr>
                    <a:spLocks noChangeShapeType="1"/>
                  </p:cNvSpPr>
                  <p:nvPr/>
                </p:nvSpPr>
                <p:spPr bwMode="auto">
                  <a:xfrm flipH="1">
                    <a:off x="839788" y="5976938"/>
                    <a:ext cx="84138" cy="0"/>
                  </a:xfrm>
                  <a:prstGeom prst="line">
                    <a:avLst/>
                  </a:prstGeom>
                  <a:grpFill/>
                  <a:ln w="269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Line 11"/>
                  <p:cNvSpPr>
                    <a:spLocks noChangeShapeType="1"/>
                  </p:cNvSpPr>
                  <p:nvPr/>
                </p:nvSpPr>
                <p:spPr bwMode="auto">
                  <a:xfrm>
                    <a:off x="6316663" y="5976938"/>
                    <a:ext cx="84138" cy="0"/>
                  </a:xfrm>
                  <a:prstGeom prst="line">
                    <a:avLst/>
                  </a:prstGeom>
                  <a:grpFill/>
                  <a:ln w="269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Rectangle 12"/>
                  <p:cNvSpPr>
                    <a:spLocks noChangeArrowheads="1"/>
                  </p:cNvSpPr>
                  <p:nvPr/>
                </p:nvSpPr>
                <p:spPr bwMode="auto">
                  <a:xfrm>
                    <a:off x="625475" y="5876925"/>
                    <a:ext cx="203200" cy="269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Line 13"/>
                  <p:cNvSpPr>
                    <a:spLocks noChangeShapeType="1"/>
                  </p:cNvSpPr>
                  <p:nvPr/>
                </p:nvSpPr>
                <p:spPr bwMode="auto">
                  <a:xfrm flipH="1">
                    <a:off x="890588" y="5614988"/>
                    <a:ext cx="42863" cy="0"/>
                  </a:xfrm>
                  <a:prstGeom prst="line">
                    <a:avLst/>
                  </a:prstGeom>
                  <a:grpFill/>
                  <a:ln w="269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Line 14"/>
                  <p:cNvSpPr>
                    <a:spLocks noChangeShapeType="1"/>
                  </p:cNvSpPr>
                  <p:nvPr/>
                </p:nvSpPr>
                <p:spPr bwMode="auto">
                  <a:xfrm flipH="1">
                    <a:off x="881063" y="5614988"/>
                    <a:ext cx="42863" cy="0"/>
                  </a:xfrm>
                  <a:prstGeom prst="line">
                    <a:avLst/>
                  </a:prstGeom>
                  <a:grpFill/>
                  <a:ln w="269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Line 15"/>
                  <p:cNvSpPr>
                    <a:spLocks noChangeShapeType="1"/>
                  </p:cNvSpPr>
                  <p:nvPr/>
                </p:nvSpPr>
                <p:spPr bwMode="auto">
                  <a:xfrm>
                    <a:off x="6316663" y="5614988"/>
                    <a:ext cx="42863" cy="0"/>
                  </a:xfrm>
                  <a:prstGeom prst="line">
                    <a:avLst/>
                  </a:prstGeom>
                  <a:grpFill/>
                  <a:ln w="269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Line 16"/>
                  <p:cNvSpPr>
                    <a:spLocks noChangeShapeType="1"/>
                  </p:cNvSpPr>
                  <p:nvPr/>
                </p:nvSpPr>
                <p:spPr bwMode="auto">
                  <a:xfrm flipH="1">
                    <a:off x="847725" y="5254625"/>
                    <a:ext cx="85725" cy="0"/>
                  </a:xfrm>
                  <a:prstGeom prst="line">
                    <a:avLst/>
                  </a:prstGeom>
                  <a:grpFill/>
                  <a:ln w="269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Line 17"/>
                  <p:cNvSpPr>
                    <a:spLocks noChangeShapeType="1"/>
                  </p:cNvSpPr>
                  <p:nvPr/>
                </p:nvSpPr>
                <p:spPr bwMode="auto">
                  <a:xfrm flipH="1">
                    <a:off x="839788" y="5254625"/>
                    <a:ext cx="84138" cy="0"/>
                  </a:xfrm>
                  <a:prstGeom prst="line">
                    <a:avLst/>
                  </a:prstGeom>
                  <a:grpFill/>
                  <a:ln w="269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Line 18"/>
                  <p:cNvSpPr>
                    <a:spLocks noChangeShapeType="1"/>
                  </p:cNvSpPr>
                  <p:nvPr/>
                </p:nvSpPr>
                <p:spPr bwMode="auto">
                  <a:xfrm>
                    <a:off x="6316663" y="5254625"/>
                    <a:ext cx="84138" cy="0"/>
                  </a:xfrm>
                  <a:prstGeom prst="line">
                    <a:avLst/>
                  </a:prstGeom>
                  <a:grpFill/>
                  <a:ln w="269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Rectangle 19"/>
                  <p:cNvSpPr>
                    <a:spLocks noChangeArrowheads="1"/>
                  </p:cNvSpPr>
                  <p:nvPr/>
                </p:nvSpPr>
                <p:spPr bwMode="auto">
                  <a:xfrm>
                    <a:off x="512763" y="5156200"/>
                    <a:ext cx="315913" cy="269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rPr>
                      <a:t>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Line 20"/>
                  <p:cNvSpPr>
                    <a:spLocks noChangeShapeType="1"/>
                  </p:cNvSpPr>
                  <p:nvPr/>
                </p:nvSpPr>
                <p:spPr bwMode="auto">
                  <a:xfrm flipH="1">
                    <a:off x="890588" y="4892675"/>
                    <a:ext cx="42863" cy="0"/>
                  </a:xfrm>
                  <a:prstGeom prst="line">
                    <a:avLst/>
                  </a:prstGeom>
                  <a:grpFill/>
                  <a:ln w="269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Line 21"/>
                  <p:cNvSpPr>
                    <a:spLocks noChangeShapeType="1"/>
                  </p:cNvSpPr>
                  <p:nvPr/>
                </p:nvSpPr>
                <p:spPr bwMode="auto">
                  <a:xfrm flipH="1">
                    <a:off x="881063" y="4892675"/>
                    <a:ext cx="42863" cy="0"/>
                  </a:xfrm>
                  <a:prstGeom prst="line">
                    <a:avLst/>
                  </a:prstGeom>
                  <a:grpFill/>
                  <a:ln w="269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Line 22"/>
                  <p:cNvSpPr>
                    <a:spLocks noChangeShapeType="1"/>
                  </p:cNvSpPr>
                  <p:nvPr/>
                </p:nvSpPr>
                <p:spPr bwMode="auto">
                  <a:xfrm>
                    <a:off x="6316663" y="4892675"/>
                    <a:ext cx="42863" cy="0"/>
                  </a:xfrm>
                  <a:prstGeom prst="line">
                    <a:avLst/>
                  </a:prstGeom>
                  <a:grpFill/>
                  <a:ln w="269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Line 23"/>
                  <p:cNvSpPr>
                    <a:spLocks noChangeShapeType="1"/>
                  </p:cNvSpPr>
                  <p:nvPr/>
                </p:nvSpPr>
                <p:spPr bwMode="auto">
                  <a:xfrm flipH="1">
                    <a:off x="847725" y="4532313"/>
                    <a:ext cx="85725" cy="0"/>
                  </a:xfrm>
                  <a:prstGeom prst="line">
                    <a:avLst/>
                  </a:prstGeom>
                  <a:grpFill/>
                  <a:ln w="269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Line 24"/>
                  <p:cNvSpPr>
                    <a:spLocks noChangeShapeType="1"/>
                  </p:cNvSpPr>
                  <p:nvPr/>
                </p:nvSpPr>
                <p:spPr bwMode="auto">
                  <a:xfrm flipH="1">
                    <a:off x="839788" y="4532313"/>
                    <a:ext cx="84138" cy="0"/>
                  </a:xfrm>
                  <a:prstGeom prst="line">
                    <a:avLst/>
                  </a:prstGeom>
                  <a:grpFill/>
                  <a:ln w="269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Line 25"/>
                  <p:cNvSpPr>
                    <a:spLocks noChangeShapeType="1"/>
                  </p:cNvSpPr>
                  <p:nvPr/>
                </p:nvSpPr>
                <p:spPr bwMode="auto">
                  <a:xfrm>
                    <a:off x="6316663" y="4532313"/>
                    <a:ext cx="84138" cy="0"/>
                  </a:xfrm>
                  <a:prstGeom prst="line">
                    <a:avLst/>
                  </a:prstGeom>
                  <a:grpFill/>
                  <a:ln w="269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Rectangle 26"/>
                  <p:cNvSpPr>
                    <a:spLocks noChangeArrowheads="1"/>
                  </p:cNvSpPr>
                  <p:nvPr/>
                </p:nvSpPr>
                <p:spPr bwMode="auto">
                  <a:xfrm>
                    <a:off x="512763" y="4432300"/>
                    <a:ext cx="315913" cy="269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rPr>
                      <a:t>20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Line 27"/>
                  <p:cNvSpPr>
                    <a:spLocks noChangeShapeType="1"/>
                  </p:cNvSpPr>
                  <p:nvPr/>
                </p:nvSpPr>
                <p:spPr bwMode="auto">
                  <a:xfrm flipH="1">
                    <a:off x="890588" y="4170363"/>
                    <a:ext cx="42863" cy="0"/>
                  </a:xfrm>
                  <a:prstGeom prst="line">
                    <a:avLst/>
                  </a:prstGeom>
                  <a:grpFill/>
                  <a:ln w="269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Line 28"/>
                  <p:cNvSpPr>
                    <a:spLocks noChangeShapeType="1"/>
                  </p:cNvSpPr>
                  <p:nvPr/>
                </p:nvSpPr>
                <p:spPr bwMode="auto">
                  <a:xfrm flipH="1">
                    <a:off x="881063" y="4170363"/>
                    <a:ext cx="42863" cy="0"/>
                  </a:xfrm>
                  <a:prstGeom prst="line">
                    <a:avLst/>
                  </a:prstGeom>
                  <a:grpFill/>
                  <a:ln w="269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Line 29"/>
                  <p:cNvSpPr>
                    <a:spLocks noChangeShapeType="1"/>
                  </p:cNvSpPr>
                  <p:nvPr/>
                </p:nvSpPr>
                <p:spPr bwMode="auto">
                  <a:xfrm>
                    <a:off x="6316663" y="4170363"/>
                    <a:ext cx="42863" cy="0"/>
                  </a:xfrm>
                  <a:prstGeom prst="line">
                    <a:avLst/>
                  </a:prstGeom>
                  <a:grpFill/>
                  <a:ln w="269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2" name="Line 30"/>
                  <p:cNvSpPr>
                    <a:spLocks noChangeShapeType="1"/>
                  </p:cNvSpPr>
                  <p:nvPr/>
                </p:nvSpPr>
                <p:spPr bwMode="auto">
                  <a:xfrm flipH="1">
                    <a:off x="847725" y="3808413"/>
                    <a:ext cx="85725" cy="0"/>
                  </a:xfrm>
                  <a:prstGeom prst="line">
                    <a:avLst/>
                  </a:prstGeom>
                  <a:grpFill/>
                  <a:ln w="269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Line 31"/>
                  <p:cNvSpPr>
                    <a:spLocks noChangeShapeType="1"/>
                  </p:cNvSpPr>
                  <p:nvPr/>
                </p:nvSpPr>
                <p:spPr bwMode="auto">
                  <a:xfrm flipH="1">
                    <a:off x="839788" y="3808413"/>
                    <a:ext cx="84138" cy="0"/>
                  </a:xfrm>
                  <a:prstGeom prst="line">
                    <a:avLst/>
                  </a:prstGeom>
                  <a:grpFill/>
                  <a:ln w="269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4" name="Line 32"/>
                  <p:cNvSpPr>
                    <a:spLocks noChangeShapeType="1"/>
                  </p:cNvSpPr>
                  <p:nvPr/>
                </p:nvSpPr>
                <p:spPr bwMode="auto">
                  <a:xfrm>
                    <a:off x="6316663" y="3808413"/>
                    <a:ext cx="84138" cy="0"/>
                  </a:xfrm>
                  <a:prstGeom prst="line">
                    <a:avLst/>
                  </a:prstGeom>
                  <a:grpFill/>
                  <a:ln w="269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5" name="Rectangle 33"/>
                  <p:cNvSpPr>
                    <a:spLocks noChangeArrowheads="1"/>
                  </p:cNvSpPr>
                  <p:nvPr/>
                </p:nvSpPr>
                <p:spPr bwMode="auto">
                  <a:xfrm>
                    <a:off x="512763" y="3709988"/>
                    <a:ext cx="315913" cy="269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rPr>
                      <a:t>30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Line 34"/>
                  <p:cNvSpPr>
                    <a:spLocks noChangeShapeType="1"/>
                  </p:cNvSpPr>
                  <p:nvPr/>
                </p:nvSpPr>
                <p:spPr bwMode="auto">
                  <a:xfrm flipH="1">
                    <a:off x="890588" y="3448050"/>
                    <a:ext cx="42863" cy="0"/>
                  </a:xfrm>
                  <a:prstGeom prst="line">
                    <a:avLst/>
                  </a:prstGeom>
                  <a:grpFill/>
                  <a:ln w="269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Line 35"/>
                  <p:cNvSpPr>
                    <a:spLocks noChangeShapeType="1"/>
                  </p:cNvSpPr>
                  <p:nvPr/>
                </p:nvSpPr>
                <p:spPr bwMode="auto">
                  <a:xfrm flipH="1">
                    <a:off x="881063" y="3448050"/>
                    <a:ext cx="42863" cy="0"/>
                  </a:xfrm>
                  <a:prstGeom prst="line">
                    <a:avLst/>
                  </a:prstGeom>
                  <a:grpFill/>
                  <a:ln w="269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8" name="Line 36"/>
                  <p:cNvSpPr>
                    <a:spLocks noChangeShapeType="1"/>
                  </p:cNvSpPr>
                  <p:nvPr/>
                </p:nvSpPr>
                <p:spPr bwMode="auto">
                  <a:xfrm>
                    <a:off x="6316663" y="3448050"/>
                    <a:ext cx="42863" cy="0"/>
                  </a:xfrm>
                  <a:prstGeom prst="line">
                    <a:avLst/>
                  </a:prstGeom>
                  <a:grpFill/>
                  <a:ln w="269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9" name="Line 37"/>
                  <p:cNvSpPr>
                    <a:spLocks noChangeShapeType="1"/>
                  </p:cNvSpPr>
                  <p:nvPr/>
                </p:nvSpPr>
                <p:spPr bwMode="auto">
                  <a:xfrm flipH="1">
                    <a:off x="847725" y="3087688"/>
                    <a:ext cx="85725" cy="0"/>
                  </a:xfrm>
                  <a:prstGeom prst="line">
                    <a:avLst/>
                  </a:prstGeom>
                  <a:grpFill/>
                  <a:ln w="269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0" name="Line 38"/>
                  <p:cNvSpPr>
                    <a:spLocks noChangeShapeType="1"/>
                  </p:cNvSpPr>
                  <p:nvPr/>
                </p:nvSpPr>
                <p:spPr bwMode="auto">
                  <a:xfrm flipH="1">
                    <a:off x="839788" y="3087688"/>
                    <a:ext cx="84138" cy="0"/>
                  </a:xfrm>
                  <a:prstGeom prst="line">
                    <a:avLst/>
                  </a:prstGeom>
                  <a:grpFill/>
                  <a:ln w="269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1" name="Line 39"/>
                  <p:cNvSpPr>
                    <a:spLocks noChangeShapeType="1"/>
                  </p:cNvSpPr>
                  <p:nvPr/>
                </p:nvSpPr>
                <p:spPr bwMode="auto">
                  <a:xfrm>
                    <a:off x="6316663" y="3087688"/>
                    <a:ext cx="84138" cy="0"/>
                  </a:xfrm>
                  <a:prstGeom prst="line">
                    <a:avLst/>
                  </a:prstGeom>
                  <a:grpFill/>
                  <a:ln w="269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2" name="Rectangle 40"/>
                  <p:cNvSpPr>
                    <a:spLocks noChangeArrowheads="1"/>
                  </p:cNvSpPr>
                  <p:nvPr/>
                </p:nvSpPr>
                <p:spPr bwMode="auto">
                  <a:xfrm>
                    <a:off x="512763" y="2987675"/>
                    <a:ext cx="315913" cy="269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rPr>
                      <a:t>40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Line 41"/>
                  <p:cNvSpPr>
                    <a:spLocks noChangeShapeType="1"/>
                  </p:cNvSpPr>
                  <p:nvPr/>
                </p:nvSpPr>
                <p:spPr bwMode="auto">
                  <a:xfrm flipH="1">
                    <a:off x="890588" y="2725738"/>
                    <a:ext cx="42863" cy="0"/>
                  </a:xfrm>
                  <a:prstGeom prst="line">
                    <a:avLst/>
                  </a:prstGeom>
                  <a:grpFill/>
                  <a:ln w="269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4" name="Line 42"/>
                  <p:cNvSpPr>
                    <a:spLocks noChangeShapeType="1"/>
                  </p:cNvSpPr>
                  <p:nvPr/>
                </p:nvSpPr>
                <p:spPr bwMode="auto">
                  <a:xfrm flipH="1">
                    <a:off x="881063" y="2725738"/>
                    <a:ext cx="42863" cy="0"/>
                  </a:xfrm>
                  <a:prstGeom prst="line">
                    <a:avLst/>
                  </a:prstGeom>
                  <a:grpFill/>
                  <a:ln w="269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5" name="Line 43"/>
                  <p:cNvSpPr>
                    <a:spLocks noChangeShapeType="1"/>
                  </p:cNvSpPr>
                  <p:nvPr/>
                </p:nvSpPr>
                <p:spPr bwMode="auto">
                  <a:xfrm>
                    <a:off x="6316663" y="2725738"/>
                    <a:ext cx="42863" cy="0"/>
                  </a:xfrm>
                  <a:prstGeom prst="line">
                    <a:avLst/>
                  </a:prstGeom>
                  <a:grpFill/>
                  <a:ln w="269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6" name="Line 44"/>
                  <p:cNvSpPr>
                    <a:spLocks noChangeShapeType="1"/>
                  </p:cNvSpPr>
                  <p:nvPr/>
                </p:nvSpPr>
                <p:spPr bwMode="auto">
                  <a:xfrm flipH="1">
                    <a:off x="847725" y="2363788"/>
                    <a:ext cx="85725" cy="0"/>
                  </a:xfrm>
                  <a:prstGeom prst="line">
                    <a:avLst/>
                  </a:prstGeom>
                  <a:grpFill/>
                  <a:ln w="269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7" name="Line 45"/>
                  <p:cNvSpPr>
                    <a:spLocks noChangeShapeType="1"/>
                  </p:cNvSpPr>
                  <p:nvPr/>
                </p:nvSpPr>
                <p:spPr bwMode="auto">
                  <a:xfrm flipH="1">
                    <a:off x="839788" y="2363788"/>
                    <a:ext cx="84138" cy="0"/>
                  </a:xfrm>
                  <a:prstGeom prst="line">
                    <a:avLst/>
                  </a:prstGeom>
                  <a:grpFill/>
                  <a:ln w="269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8" name="Line 46"/>
                  <p:cNvSpPr>
                    <a:spLocks noChangeShapeType="1"/>
                  </p:cNvSpPr>
                  <p:nvPr/>
                </p:nvSpPr>
                <p:spPr bwMode="auto">
                  <a:xfrm>
                    <a:off x="6316663" y="2363788"/>
                    <a:ext cx="84138" cy="0"/>
                  </a:xfrm>
                  <a:prstGeom prst="line">
                    <a:avLst/>
                  </a:prstGeom>
                  <a:grpFill/>
                  <a:ln w="269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9" name="Rectangle 47"/>
                  <p:cNvSpPr>
                    <a:spLocks noChangeArrowheads="1"/>
                  </p:cNvSpPr>
                  <p:nvPr/>
                </p:nvSpPr>
                <p:spPr bwMode="auto">
                  <a:xfrm>
                    <a:off x="512763" y="2265363"/>
                    <a:ext cx="315913" cy="269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000000"/>
                        </a:solidFill>
                        <a:effectLst/>
                        <a:latin typeface="Arial" panose="020B0604020202020204" pitchFamily="34" charset="0"/>
                      </a:rPr>
                      <a:t>50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0" name="Line 48"/>
                  <p:cNvSpPr>
                    <a:spLocks noChangeShapeType="1"/>
                  </p:cNvSpPr>
                  <p:nvPr/>
                </p:nvSpPr>
                <p:spPr bwMode="auto">
                  <a:xfrm flipH="1">
                    <a:off x="890588" y="2001838"/>
                    <a:ext cx="42863" cy="0"/>
                  </a:xfrm>
                  <a:prstGeom prst="line">
                    <a:avLst/>
                  </a:prstGeom>
                  <a:grpFill/>
                  <a:ln w="269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1" name="Line 49"/>
                  <p:cNvSpPr>
                    <a:spLocks noChangeShapeType="1"/>
                  </p:cNvSpPr>
                  <p:nvPr/>
                </p:nvSpPr>
                <p:spPr bwMode="auto">
                  <a:xfrm flipH="1">
                    <a:off x="881063" y="2001838"/>
                    <a:ext cx="42863" cy="0"/>
                  </a:xfrm>
                  <a:prstGeom prst="line">
                    <a:avLst/>
                  </a:prstGeom>
                  <a:grpFill/>
                  <a:ln w="269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2" name="Line 50"/>
                  <p:cNvSpPr>
                    <a:spLocks noChangeShapeType="1"/>
                  </p:cNvSpPr>
                  <p:nvPr/>
                </p:nvSpPr>
                <p:spPr bwMode="auto">
                  <a:xfrm>
                    <a:off x="6316663" y="2001838"/>
                    <a:ext cx="42863" cy="0"/>
                  </a:xfrm>
                  <a:prstGeom prst="line">
                    <a:avLst/>
                  </a:prstGeom>
                  <a:grpFill/>
                  <a:ln w="269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3" name="Rectangle 51"/>
                  <p:cNvSpPr>
                    <a:spLocks noChangeArrowheads="1"/>
                  </p:cNvSpPr>
                  <p:nvPr/>
                </p:nvSpPr>
                <p:spPr bwMode="auto">
                  <a:xfrm rot="16200000">
                    <a:off x="-548668" y="3829050"/>
                    <a:ext cx="1692275" cy="3222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anose="020B0604020202020204" pitchFamily="34" charset="0"/>
                      </a:rPr>
                      <a:t>Frequency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4" name="Line 52"/>
                  <p:cNvSpPr>
                    <a:spLocks noChangeShapeType="1"/>
                  </p:cNvSpPr>
                  <p:nvPr/>
                </p:nvSpPr>
                <p:spPr bwMode="auto">
                  <a:xfrm>
                    <a:off x="923925" y="5976938"/>
                    <a:ext cx="5392738" cy="0"/>
                  </a:xfrm>
                  <a:prstGeom prst="line">
                    <a:avLst/>
                  </a:prstGeom>
                  <a:grpFill/>
                  <a:ln w="269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5" name="Line 53"/>
                  <p:cNvSpPr>
                    <a:spLocks noChangeShapeType="1"/>
                  </p:cNvSpPr>
                  <p:nvPr/>
                </p:nvSpPr>
                <p:spPr bwMode="auto">
                  <a:xfrm>
                    <a:off x="923925" y="2001838"/>
                    <a:ext cx="5392738" cy="0"/>
                  </a:xfrm>
                  <a:prstGeom prst="line">
                    <a:avLst/>
                  </a:prstGeom>
                  <a:grpFill/>
                  <a:ln w="269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 name="Line 54"/>
                  <p:cNvSpPr>
                    <a:spLocks noChangeShapeType="1"/>
                  </p:cNvSpPr>
                  <p:nvPr/>
                </p:nvSpPr>
                <p:spPr bwMode="auto">
                  <a:xfrm>
                    <a:off x="1169988" y="5976938"/>
                    <a:ext cx="0" cy="84138"/>
                  </a:xfrm>
                  <a:prstGeom prst="line">
                    <a:avLst/>
                  </a:prstGeom>
                  <a:grpFill/>
                  <a:ln w="269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7" name="Rectangle 55"/>
                  <p:cNvSpPr>
                    <a:spLocks noChangeArrowheads="1"/>
                  </p:cNvSpPr>
                  <p:nvPr/>
                </p:nvSpPr>
                <p:spPr bwMode="auto">
                  <a:xfrm>
                    <a:off x="1068388" y="6081713"/>
                    <a:ext cx="203200" cy="269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 name="Line 56"/>
                  <p:cNvSpPr>
                    <a:spLocks noChangeShapeType="1"/>
                  </p:cNvSpPr>
                  <p:nvPr/>
                </p:nvSpPr>
                <p:spPr bwMode="auto">
                  <a:xfrm>
                    <a:off x="1985963" y="5976938"/>
                    <a:ext cx="0" cy="84138"/>
                  </a:xfrm>
                  <a:prstGeom prst="line">
                    <a:avLst/>
                  </a:prstGeom>
                  <a:grpFill/>
                  <a:ln w="269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9" name="Rectangle 57"/>
                  <p:cNvSpPr>
                    <a:spLocks noChangeArrowheads="1"/>
                  </p:cNvSpPr>
                  <p:nvPr/>
                </p:nvSpPr>
                <p:spPr bwMode="auto">
                  <a:xfrm>
                    <a:off x="1884363" y="6081713"/>
                    <a:ext cx="203200" cy="269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Line 58"/>
                  <p:cNvSpPr>
                    <a:spLocks noChangeShapeType="1"/>
                  </p:cNvSpPr>
                  <p:nvPr/>
                </p:nvSpPr>
                <p:spPr bwMode="auto">
                  <a:xfrm>
                    <a:off x="2803525" y="5976938"/>
                    <a:ext cx="0" cy="84138"/>
                  </a:xfrm>
                  <a:prstGeom prst="line">
                    <a:avLst/>
                  </a:prstGeom>
                  <a:grpFill/>
                  <a:ln w="269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1" name="Rectangle 59"/>
                  <p:cNvSpPr>
                    <a:spLocks noChangeArrowheads="1"/>
                  </p:cNvSpPr>
                  <p:nvPr/>
                </p:nvSpPr>
                <p:spPr bwMode="auto">
                  <a:xfrm>
                    <a:off x="2701925" y="6081713"/>
                    <a:ext cx="203200" cy="269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2" name="Line 60"/>
                  <p:cNvSpPr>
                    <a:spLocks noChangeShapeType="1"/>
                  </p:cNvSpPr>
                  <p:nvPr/>
                </p:nvSpPr>
                <p:spPr bwMode="auto">
                  <a:xfrm>
                    <a:off x="3621088" y="5976938"/>
                    <a:ext cx="0" cy="84138"/>
                  </a:xfrm>
                  <a:prstGeom prst="line">
                    <a:avLst/>
                  </a:prstGeom>
                  <a:grpFill/>
                  <a:ln w="269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3" name="Rectangle 61"/>
                  <p:cNvSpPr>
                    <a:spLocks noChangeArrowheads="1"/>
                  </p:cNvSpPr>
                  <p:nvPr/>
                </p:nvSpPr>
                <p:spPr bwMode="auto">
                  <a:xfrm>
                    <a:off x="3519488" y="6081713"/>
                    <a:ext cx="203200" cy="269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rPr>
                      <a:t>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4" name="Line 62"/>
                  <p:cNvSpPr>
                    <a:spLocks noChangeShapeType="1"/>
                  </p:cNvSpPr>
                  <p:nvPr/>
                </p:nvSpPr>
                <p:spPr bwMode="auto">
                  <a:xfrm>
                    <a:off x="4437063" y="5976938"/>
                    <a:ext cx="0" cy="84138"/>
                  </a:xfrm>
                  <a:prstGeom prst="line">
                    <a:avLst/>
                  </a:prstGeom>
                  <a:grpFill/>
                  <a:ln w="269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5" name="Rectangle 63"/>
                  <p:cNvSpPr>
                    <a:spLocks noChangeArrowheads="1"/>
                  </p:cNvSpPr>
                  <p:nvPr/>
                </p:nvSpPr>
                <p:spPr bwMode="auto">
                  <a:xfrm>
                    <a:off x="4337050" y="6081713"/>
                    <a:ext cx="203200" cy="269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rPr>
                      <a:t>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6" name="Line 64"/>
                  <p:cNvSpPr>
                    <a:spLocks noChangeShapeType="1"/>
                  </p:cNvSpPr>
                  <p:nvPr/>
                </p:nvSpPr>
                <p:spPr bwMode="auto">
                  <a:xfrm>
                    <a:off x="5254625" y="5976938"/>
                    <a:ext cx="0" cy="84138"/>
                  </a:xfrm>
                  <a:prstGeom prst="line">
                    <a:avLst/>
                  </a:prstGeom>
                  <a:grpFill/>
                  <a:ln w="269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7" name="Rectangle 65"/>
                  <p:cNvSpPr>
                    <a:spLocks noChangeArrowheads="1"/>
                  </p:cNvSpPr>
                  <p:nvPr/>
                </p:nvSpPr>
                <p:spPr bwMode="auto">
                  <a:xfrm>
                    <a:off x="5153025" y="6081713"/>
                    <a:ext cx="203200" cy="269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rPr>
                      <a:t>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8" name="Line 66"/>
                  <p:cNvSpPr>
                    <a:spLocks noChangeShapeType="1"/>
                  </p:cNvSpPr>
                  <p:nvPr/>
                </p:nvSpPr>
                <p:spPr bwMode="auto">
                  <a:xfrm>
                    <a:off x="6070600" y="5976938"/>
                    <a:ext cx="0" cy="84138"/>
                  </a:xfrm>
                  <a:prstGeom prst="line">
                    <a:avLst/>
                  </a:prstGeom>
                  <a:grpFill/>
                  <a:ln w="269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9" name="Rectangle 67"/>
                  <p:cNvSpPr>
                    <a:spLocks noChangeArrowheads="1"/>
                  </p:cNvSpPr>
                  <p:nvPr/>
                </p:nvSpPr>
                <p:spPr bwMode="auto">
                  <a:xfrm>
                    <a:off x="5970588" y="6081713"/>
                    <a:ext cx="203200" cy="269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rPr>
                      <a:t>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0" name="Rectangle 68"/>
                  <p:cNvSpPr>
                    <a:spLocks noChangeArrowheads="1"/>
                  </p:cNvSpPr>
                  <p:nvPr/>
                </p:nvSpPr>
                <p:spPr bwMode="auto">
                  <a:xfrm>
                    <a:off x="2224088" y="6281738"/>
                    <a:ext cx="2794000" cy="3222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Trait value from 0 up to 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 name="Rectangle 69"/>
                  <p:cNvSpPr>
                    <a:spLocks noChangeArrowheads="1"/>
                  </p:cNvSpPr>
                  <p:nvPr/>
                </p:nvSpPr>
                <p:spPr bwMode="auto">
                  <a:xfrm>
                    <a:off x="1098550" y="2365375"/>
                    <a:ext cx="141288" cy="3611563"/>
                  </a:xfrm>
                  <a:prstGeom prst="rect">
                    <a:avLst/>
                  </a:prstGeom>
                  <a:solidFill>
                    <a:schemeClr val="tx1"/>
                  </a:solidFill>
                  <a:ln w="2698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72" name="Rectangle 70"/>
                  <p:cNvSpPr>
                    <a:spLocks noChangeArrowheads="1"/>
                  </p:cNvSpPr>
                  <p:nvPr/>
                </p:nvSpPr>
                <p:spPr bwMode="auto">
                  <a:xfrm>
                    <a:off x="1916113" y="5976938"/>
                    <a:ext cx="141288" cy="1588"/>
                  </a:xfrm>
                  <a:prstGeom prst="rect">
                    <a:avLst/>
                  </a:prstGeom>
                  <a:grpFill/>
                  <a:ln w="2698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73" name="Rectangle 71"/>
                  <p:cNvSpPr>
                    <a:spLocks noChangeArrowheads="1"/>
                  </p:cNvSpPr>
                  <p:nvPr/>
                </p:nvSpPr>
                <p:spPr bwMode="auto">
                  <a:xfrm>
                    <a:off x="2732088" y="5976938"/>
                    <a:ext cx="142875" cy="1588"/>
                  </a:xfrm>
                  <a:prstGeom prst="rect">
                    <a:avLst/>
                  </a:prstGeom>
                  <a:grpFill/>
                  <a:ln w="2698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74" name="Rectangle 72"/>
                  <p:cNvSpPr>
                    <a:spLocks noChangeArrowheads="1"/>
                  </p:cNvSpPr>
                  <p:nvPr/>
                </p:nvSpPr>
                <p:spPr bwMode="auto">
                  <a:xfrm>
                    <a:off x="3549650" y="5976938"/>
                    <a:ext cx="142875" cy="1588"/>
                  </a:xfrm>
                  <a:prstGeom prst="rect">
                    <a:avLst/>
                  </a:prstGeom>
                  <a:grpFill/>
                  <a:ln w="2698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75" name="Rectangle 73"/>
                  <p:cNvSpPr>
                    <a:spLocks noChangeArrowheads="1"/>
                  </p:cNvSpPr>
                  <p:nvPr/>
                </p:nvSpPr>
                <p:spPr bwMode="auto">
                  <a:xfrm>
                    <a:off x="4367213" y="5976938"/>
                    <a:ext cx="141288" cy="1588"/>
                  </a:xfrm>
                  <a:prstGeom prst="rect">
                    <a:avLst/>
                  </a:prstGeom>
                  <a:grpFill/>
                  <a:ln w="2698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76" name="Rectangle 74"/>
                  <p:cNvSpPr>
                    <a:spLocks noChangeArrowheads="1"/>
                  </p:cNvSpPr>
                  <p:nvPr/>
                </p:nvSpPr>
                <p:spPr bwMode="auto">
                  <a:xfrm>
                    <a:off x="5184775" y="5976938"/>
                    <a:ext cx="141288" cy="1588"/>
                  </a:xfrm>
                  <a:prstGeom prst="rect">
                    <a:avLst/>
                  </a:prstGeom>
                  <a:grpFill/>
                  <a:ln w="2698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77" name="Rectangle 75"/>
                  <p:cNvSpPr>
                    <a:spLocks noChangeArrowheads="1"/>
                  </p:cNvSpPr>
                  <p:nvPr/>
                </p:nvSpPr>
                <p:spPr bwMode="auto">
                  <a:xfrm>
                    <a:off x="6000750" y="2365375"/>
                    <a:ext cx="142875" cy="3611563"/>
                  </a:xfrm>
                  <a:prstGeom prst="rect">
                    <a:avLst/>
                  </a:prstGeom>
                  <a:solidFill>
                    <a:schemeClr val="tx1"/>
                  </a:solidFill>
                  <a:ln w="2698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78" name="Rectangle 76"/>
                  <p:cNvSpPr>
                    <a:spLocks noChangeArrowheads="1"/>
                  </p:cNvSpPr>
                  <p:nvPr/>
                </p:nvSpPr>
                <p:spPr bwMode="auto">
                  <a:xfrm>
                    <a:off x="1155700" y="5864225"/>
                    <a:ext cx="141288" cy="112713"/>
                  </a:xfrm>
                  <a:prstGeom prst="rect">
                    <a:avLst/>
                  </a:prstGeom>
                  <a:grpFill/>
                  <a:ln w="26988">
                    <a:solidFill>
                      <a:srgbClr val="008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79" name="Rectangle 77"/>
                  <p:cNvSpPr>
                    <a:spLocks noChangeArrowheads="1"/>
                  </p:cNvSpPr>
                  <p:nvPr/>
                </p:nvSpPr>
                <p:spPr bwMode="auto">
                  <a:xfrm>
                    <a:off x="1971675" y="5300663"/>
                    <a:ext cx="142875" cy="676275"/>
                  </a:xfrm>
                  <a:prstGeom prst="rect">
                    <a:avLst/>
                  </a:prstGeom>
                  <a:grpFill/>
                  <a:ln w="26988">
                    <a:solidFill>
                      <a:srgbClr val="008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80" name="Rectangle 78"/>
                  <p:cNvSpPr>
                    <a:spLocks noChangeArrowheads="1"/>
                  </p:cNvSpPr>
                  <p:nvPr/>
                </p:nvSpPr>
                <p:spPr bwMode="auto">
                  <a:xfrm>
                    <a:off x="2789238" y="4283075"/>
                    <a:ext cx="141288" cy="1693863"/>
                  </a:xfrm>
                  <a:prstGeom prst="rect">
                    <a:avLst/>
                  </a:prstGeom>
                  <a:grpFill/>
                  <a:ln w="26988">
                    <a:solidFill>
                      <a:srgbClr val="008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81" name="Rectangle 79"/>
                  <p:cNvSpPr>
                    <a:spLocks noChangeArrowheads="1"/>
                  </p:cNvSpPr>
                  <p:nvPr/>
                </p:nvSpPr>
                <p:spPr bwMode="auto">
                  <a:xfrm>
                    <a:off x="3606800" y="3719513"/>
                    <a:ext cx="141288" cy="2257425"/>
                  </a:xfrm>
                  <a:prstGeom prst="rect">
                    <a:avLst/>
                  </a:prstGeom>
                  <a:grpFill/>
                  <a:ln w="26988">
                    <a:solidFill>
                      <a:srgbClr val="008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82" name="Rectangle 80"/>
                  <p:cNvSpPr>
                    <a:spLocks noChangeArrowheads="1"/>
                  </p:cNvSpPr>
                  <p:nvPr/>
                </p:nvSpPr>
                <p:spPr bwMode="auto">
                  <a:xfrm>
                    <a:off x="4424363" y="4283075"/>
                    <a:ext cx="141288" cy="1693863"/>
                  </a:xfrm>
                  <a:prstGeom prst="rect">
                    <a:avLst/>
                  </a:prstGeom>
                  <a:grpFill/>
                  <a:ln w="26988">
                    <a:solidFill>
                      <a:srgbClr val="008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83" name="Rectangle 81"/>
                  <p:cNvSpPr>
                    <a:spLocks noChangeArrowheads="1"/>
                  </p:cNvSpPr>
                  <p:nvPr/>
                </p:nvSpPr>
                <p:spPr bwMode="auto">
                  <a:xfrm>
                    <a:off x="5240338" y="5300663"/>
                    <a:ext cx="142875" cy="676275"/>
                  </a:xfrm>
                  <a:prstGeom prst="rect">
                    <a:avLst/>
                  </a:prstGeom>
                  <a:grpFill/>
                  <a:ln w="26988">
                    <a:solidFill>
                      <a:srgbClr val="008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84" name="Rectangle 82"/>
                  <p:cNvSpPr>
                    <a:spLocks noChangeArrowheads="1"/>
                  </p:cNvSpPr>
                  <p:nvPr/>
                </p:nvSpPr>
                <p:spPr bwMode="auto">
                  <a:xfrm>
                    <a:off x="6057900" y="5864225"/>
                    <a:ext cx="141288" cy="112713"/>
                  </a:xfrm>
                  <a:prstGeom prst="rect">
                    <a:avLst/>
                  </a:prstGeom>
                  <a:grpFill/>
                  <a:ln w="26988">
                    <a:solidFill>
                      <a:srgbClr val="008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85" name="Rectangle 83"/>
                  <p:cNvSpPr>
                    <a:spLocks noChangeArrowheads="1"/>
                  </p:cNvSpPr>
                  <p:nvPr/>
                </p:nvSpPr>
                <p:spPr bwMode="auto">
                  <a:xfrm>
                    <a:off x="1042988" y="3325813"/>
                    <a:ext cx="141288" cy="2651125"/>
                  </a:xfrm>
                  <a:prstGeom prst="rect">
                    <a:avLst/>
                  </a:prstGeom>
                  <a:solidFill>
                    <a:schemeClr val="bg1">
                      <a:lumMod val="75000"/>
                    </a:schemeClr>
                  </a:solidFill>
                  <a:ln w="26988">
                    <a:solidFill>
                      <a:srgbClr val="80808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86" name="Rectangle 84"/>
                  <p:cNvSpPr>
                    <a:spLocks noChangeArrowheads="1"/>
                  </p:cNvSpPr>
                  <p:nvPr/>
                </p:nvSpPr>
                <p:spPr bwMode="auto">
                  <a:xfrm>
                    <a:off x="1860550" y="5651500"/>
                    <a:ext cx="141288" cy="325438"/>
                  </a:xfrm>
                  <a:prstGeom prst="rect">
                    <a:avLst/>
                  </a:prstGeom>
                  <a:solidFill>
                    <a:schemeClr val="bg1">
                      <a:lumMod val="75000"/>
                    </a:schemeClr>
                  </a:solidFill>
                  <a:ln w="26988">
                    <a:solidFill>
                      <a:srgbClr val="80808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87" name="Rectangle 85"/>
                  <p:cNvSpPr>
                    <a:spLocks noChangeArrowheads="1"/>
                  </p:cNvSpPr>
                  <p:nvPr/>
                </p:nvSpPr>
                <p:spPr bwMode="auto">
                  <a:xfrm>
                    <a:off x="2678113" y="5649913"/>
                    <a:ext cx="141288" cy="327025"/>
                  </a:xfrm>
                  <a:prstGeom prst="rect">
                    <a:avLst/>
                  </a:prstGeom>
                  <a:solidFill>
                    <a:schemeClr val="bg1">
                      <a:lumMod val="75000"/>
                    </a:schemeClr>
                  </a:solidFill>
                  <a:ln w="26988">
                    <a:solidFill>
                      <a:srgbClr val="80808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88" name="Rectangle 86"/>
                  <p:cNvSpPr>
                    <a:spLocks noChangeArrowheads="1"/>
                  </p:cNvSpPr>
                  <p:nvPr/>
                </p:nvSpPr>
                <p:spPr bwMode="auto">
                  <a:xfrm>
                    <a:off x="3494088" y="5648325"/>
                    <a:ext cx="142875" cy="328613"/>
                  </a:xfrm>
                  <a:prstGeom prst="rect">
                    <a:avLst/>
                  </a:prstGeom>
                  <a:solidFill>
                    <a:schemeClr val="bg1">
                      <a:lumMod val="75000"/>
                    </a:schemeClr>
                  </a:solidFill>
                  <a:ln w="26988">
                    <a:solidFill>
                      <a:srgbClr val="80808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89" name="Rectangle 87"/>
                  <p:cNvSpPr>
                    <a:spLocks noChangeArrowheads="1"/>
                  </p:cNvSpPr>
                  <p:nvPr/>
                </p:nvSpPr>
                <p:spPr bwMode="auto">
                  <a:xfrm>
                    <a:off x="4311650" y="5649913"/>
                    <a:ext cx="141288" cy="327025"/>
                  </a:xfrm>
                  <a:prstGeom prst="rect">
                    <a:avLst/>
                  </a:prstGeom>
                  <a:solidFill>
                    <a:schemeClr val="bg1">
                      <a:lumMod val="75000"/>
                    </a:schemeClr>
                  </a:solidFill>
                  <a:ln w="26988">
                    <a:solidFill>
                      <a:srgbClr val="80808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90" name="Rectangle 88"/>
                  <p:cNvSpPr>
                    <a:spLocks noChangeArrowheads="1"/>
                  </p:cNvSpPr>
                  <p:nvPr/>
                </p:nvSpPr>
                <p:spPr bwMode="auto">
                  <a:xfrm>
                    <a:off x="5129213" y="5651500"/>
                    <a:ext cx="141288" cy="325438"/>
                  </a:xfrm>
                  <a:prstGeom prst="rect">
                    <a:avLst/>
                  </a:prstGeom>
                  <a:solidFill>
                    <a:schemeClr val="bg1">
                      <a:lumMod val="75000"/>
                    </a:schemeClr>
                  </a:solidFill>
                  <a:ln w="26988">
                    <a:solidFill>
                      <a:srgbClr val="80808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91" name="Rectangle 89"/>
                  <p:cNvSpPr>
                    <a:spLocks noChangeArrowheads="1"/>
                  </p:cNvSpPr>
                  <p:nvPr/>
                </p:nvSpPr>
                <p:spPr bwMode="auto">
                  <a:xfrm>
                    <a:off x="5945188" y="3325813"/>
                    <a:ext cx="142875" cy="2651125"/>
                  </a:xfrm>
                  <a:prstGeom prst="rect">
                    <a:avLst/>
                  </a:prstGeom>
                  <a:solidFill>
                    <a:schemeClr val="bg1">
                      <a:lumMod val="75000"/>
                    </a:schemeClr>
                  </a:solidFill>
                  <a:ln w="26988">
                    <a:solidFill>
                      <a:srgbClr val="80808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92" name="Rectangle 90"/>
                  <p:cNvSpPr>
                    <a:spLocks noChangeArrowheads="1"/>
                  </p:cNvSpPr>
                  <p:nvPr/>
                </p:nvSpPr>
                <p:spPr bwMode="auto">
                  <a:xfrm>
                    <a:off x="3551107" y="1472433"/>
                    <a:ext cx="141418" cy="4504505"/>
                  </a:xfrm>
                  <a:prstGeom prst="rect">
                    <a:avLst/>
                  </a:prstGeom>
                  <a:grpFill/>
                  <a:ln w="38100">
                    <a:solidFill>
                      <a:srgbClr val="FF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93" name="Rectangle 91"/>
                  <p:cNvSpPr>
                    <a:spLocks noChangeArrowheads="1"/>
                  </p:cNvSpPr>
                  <p:nvPr/>
                </p:nvSpPr>
                <p:spPr bwMode="auto">
                  <a:xfrm>
                    <a:off x="2144713" y="2422525"/>
                    <a:ext cx="3076575" cy="1020763"/>
                  </a:xfrm>
                  <a:prstGeom prst="rect">
                    <a:avLst/>
                  </a:prstGeom>
                  <a:grp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94" name="Rectangle 92"/>
                  <p:cNvSpPr>
                    <a:spLocks noChangeArrowheads="1"/>
                  </p:cNvSpPr>
                  <p:nvPr/>
                </p:nvSpPr>
                <p:spPr bwMode="auto">
                  <a:xfrm>
                    <a:off x="2774950" y="2466975"/>
                    <a:ext cx="2535238" cy="269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0000"/>
                        </a:solidFill>
                        <a:effectLst/>
                        <a:latin typeface="Arial" panose="020B0604020202020204" pitchFamily="34" charset="0"/>
                      </a:rPr>
                      <a:t>DH Population with D=0.25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5" name="Rectangle 93"/>
                  <p:cNvSpPr>
                    <a:spLocks noChangeArrowheads="1"/>
                  </p:cNvSpPr>
                  <p:nvPr/>
                </p:nvSpPr>
                <p:spPr bwMode="auto">
                  <a:xfrm>
                    <a:off x="2354263" y="2513013"/>
                    <a:ext cx="239713" cy="120650"/>
                  </a:xfrm>
                  <a:prstGeom prst="rect">
                    <a:avLst/>
                  </a:prstGeom>
                  <a:solidFill>
                    <a:schemeClr val="tx1"/>
                  </a:solidFill>
                  <a:ln w="2698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96" name="Rectangle 94"/>
                  <p:cNvSpPr>
                    <a:spLocks noChangeArrowheads="1"/>
                  </p:cNvSpPr>
                  <p:nvPr/>
                </p:nvSpPr>
                <p:spPr bwMode="auto">
                  <a:xfrm>
                    <a:off x="2774950" y="2706688"/>
                    <a:ext cx="2535238" cy="269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008000"/>
                        </a:solidFill>
                        <a:effectLst/>
                        <a:latin typeface="Arial" panose="020B0604020202020204" pitchFamily="34" charset="0"/>
                      </a:rPr>
                      <a:t>DH Population with D=0.00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7" name="Rectangle 95"/>
                  <p:cNvSpPr>
                    <a:spLocks noChangeArrowheads="1"/>
                  </p:cNvSpPr>
                  <p:nvPr/>
                </p:nvSpPr>
                <p:spPr bwMode="auto">
                  <a:xfrm>
                    <a:off x="2354263" y="2752725"/>
                    <a:ext cx="239713" cy="120650"/>
                  </a:xfrm>
                  <a:prstGeom prst="rect">
                    <a:avLst/>
                  </a:prstGeom>
                  <a:grpFill/>
                  <a:ln w="26988">
                    <a:solidFill>
                      <a:srgbClr val="008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98" name="Rectangle 96"/>
                  <p:cNvSpPr>
                    <a:spLocks noChangeArrowheads="1"/>
                  </p:cNvSpPr>
                  <p:nvPr/>
                </p:nvSpPr>
                <p:spPr bwMode="auto">
                  <a:xfrm>
                    <a:off x="2774950" y="2947988"/>
                    <a:ext cx="2534348" cy="2308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808080"/>
                        </a:solidFill>
                        <a:effectLst/>
                        <a:latin typeface="Arial" panose="020B0604020202020204" pitchFamily="34" charset="0"/>
                      </a:rPr>
                      <a:t>DH Population with D=0.2375</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9" name="Rectangle 97"/>
                  <p:cNvSpPr>
                    <a:spLocks noChangeArrowheads="1"/>
                  </p:cNvSpPr>
                  <p:nvPr/>
                </p:nvSpPr>
                <p:spPr bwMode="auto">
                  <a:xfrm>
                    <a:off x="2354263" y="2994025"/>
                    <a:ext cx="239713" cy="119063"/>
                  </a:xfrm>
                  <a:prstGeom prst="rect">
                    <a:avLst/>
                  </a:prstGeom>
                  <a:solidFill>
                    <a:schemeClr val="bg1">
                      <a:lumMod val="75000"/>
                    </a:schemeClr>
                  </a:solidFill>
                  <a:ln w="26988">
                    <a:solidFill>
                      <a:srgbClr val="80808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00" name="Rectangle 98"/>
                  <p:cNvSpPr>
                    <a:spLocks noChangeArrowheads="1"/>
                  </p:cNvSpPr>
                  <p:nvPr/>
                </p:nvSpPr>
                <p:spPr bwMode="auto">
                  <a:xfrm>
                    <a:off x="2774950" y="3187700"/>
                    <a:ext cx="2383666" cy="23083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FF0000"/>
                        </a:solidFill>
                        <a:effectLst/>
                        <a:latin typeface="Arial" panose="020B0604020202020204" pitchFamily="34" charset="0"/>
                      </a:rPr>
                      <a:t>DH Population with D=-0.25</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1" name="Rectangle 99"/>
                  <p:cNvSpPr>
                    <a:spLocks noChangeArrowheads="1"/>
                  </p:cNvSpPr>
                  <p:nvPr/>
                </p:nvSpPr>
                <p:spPr bwMode="auto">
                  <a:xfrm>
                    <a:off x="2354263" y="3233738"/>
                    <a:ext cx="239713" cy="120650"/>
                  </a:xfrm>
                  <a:prstGeom prst="rect">
                    <a:avLst/>
                  </a:prstGeom>
                  <a:grpFill/>
                  <a:ln w="38100">
                    <a:solidFill>
                      <a:srgbClr val="FF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grpSp>
          </p:grpSp>
          <p:sp>
            <p:nvSpPr>
              <p:cNvPr id="109" name="Rectangle 108"/>
              <p:cNvSpPr/>
              <p:nvPr/>
            </p:nvSpPr>
            <p:spPr>
              <a:xfrm>
                <a:off x="105351" y="793967"/>
                <a:ext cx="6456027" cy="5144987"/>
              </a:xfrm>
              <a:prstGeom prst="rect">
                <a:avLst/>
              </a:prstGeom>
              <a:no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112" name="Straight Connector 111"/>
            <p:cNvCxnSpPr/>
            <p:nvPr/>
          </p:nvCxnSpPr>
          <p:spPr>
            <a:xfrm rot="-60000" flipH="1">
              <a:off x="895681" y="727441"/>
              <a:ext cx="9525" cy="57482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3" name="Line 45"/>
            <p:cNvSpPr>
              <a:spLocks noChangeShapeType="1"/>
            </p:cNvSpPr>
            <p:nvPr/>
          </p:nvSpPr>
          <p:spPr bwMode="auto">
            <a:xfrm flipH="1">
              <a:off x="828262" y="710405"/>
              <a:ext cx="84138" cy="0"/>
            </a:xfrm>
            <a:prstGeom prst="line">
              <a:avLst/>
            </a:prstGeom>
            <a:solidFill>
              <a:schemeClr val="bg1"/>
            </a:solidFill>
            <a:ln w="26988">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FF0000"/>
                </a:solidFill>
              </a:endParaRPr>
            </a:p>
          </p:txBody>
        </p:sp>
        <p:sp>
          <p:nvSpPr>
            <p:cNvPr id="114" name="Rectangle 113"/>
            <p:cNvSpPr/>
            <p:nvPr/>
          </p:nvSpPr>
          <p:spPr>
            <a:xfrm>
              <a:off x="749362" y="1102713"/>
              <a:ext cx="3965374" cy="1640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Rectangle 114"/>
            <p:cNvSpPr/>
            <p:nvPr/>
          </p:nvSpPr>
          <p:spPr>
            <a:xfrm>
              <a:off x="3694031" y="1156414"/>
              <a:ext cx="2740012" cy="4326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Rectangle 115"/>
            <p:cNvSpPr/>
            <p:nvPr/>
          </p:nvSpPr>
          <p:spPr>
            <a:xfrm>
              <a:off x="749362" y="902066"/>
              <a:ext cx="570199" cy="960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cxnSp>
          <p:nvCxnSpPr>
            <p:cNvPr id="118" name="Straight Connector 117"/>
            <p:cNvCxnSpPr/>
            <p:nvPr/>
          </p:nvCxnSpPr>
          <p:spPr>
            <a:xfrm>
              <a:off x="910222" y="1601760"/>
              <a:ext cx="539775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9" name="Rectangle 47"/>
            <p:cNvSpPr>
              <a:spLocks noChangeArrowheads="1"/>
            </p:cNvSpPr>
            <p:nvPr/>
          </p:nvSpPr>
          <p:spPr bwMode="auto">
            <a:xfrm>
              <a:off x="474473" y="625370"/>
              <a:ext cx="322204" cy="230832"/>
            </a:xfrm>
            <a:prstGeom prst="rect">
              <a:avLst/>
            </a:prstGeom>
            <a:solidFill>
              <a:schemeClr val="bg1"/>
            </a:solidFill>
            <a:ln w="9525">
              <a:solidFill>
                <a:schemeClr val="bg1"/>
              </a:solidFill>
              <a:miter lim="800000"/>
              <a:headEnd/>
              <a:tailEnd/>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FF0000"/>
                  </a:solidFill>
                  <a:effectLst/>
                  <a:latin typeface="Arial" panose="020B0604020202020204" pitchFamily="34" charset="0"/>
                </a:rPr>
                <a:t>100</a:t>
              </a:r>
              <a:endParaRPr kumimoji="0" lang="en-US" altLang="en-US" sz="1800" b="0" i="0" u="none" strike="noStrike" cap="none" normalizeH="0" baseline="0" dirty="0">
                <a:ln>
                  <a:noFill/>
                </a:ln>
                <a:solidFill>
                  <a:srgbClr val="FF0000"/>
                </a:solidFill>
                <a:effectLst/>
                <a:latin typeface="Arial" panose="020B0604020202020204" pitchFamily="34" charset="0"/>
              </a:endParaRPr>
            </a:p>
          </p:txBody>
        </p:sp>
        <p:cxnSp>
          <p:nvCxnSpPr>
            <p:cNvPr id="120" name="Straight Connector 119"/>
            <p:cNvCxnSpPr/>
            <p:nvPr/>
          </p:nvCxnSpPr>
          <p:spPr>
            <a:xfrm>
              <a:off x="937107" y="709561"/>
              <a:ext cx="539775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21" name="Rectangle 120"/>
            <p:cNvSpPr/>
            <p:nvPr/>
          </p:nvSpPr>
          <p:spPr>
            <a:xfrm>
              <a:off x="3310422" y="916198"/>
              <a:ext cx="570199" cy="960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grpSp>
      <p:sp>
        <p:nvSpPr>
          <p:cNvPr id="108" name="TextBox 107"/>
          <p:cNvSpPr txBox="1"/>
          <p:nvPr/>
        </p:nvSpPr>
        <p:spPr>
          <a:xfrm>
            <a:off x="127650" y="5855353"/>
            <a:ext cx="6456027" cy="923330"/>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GB" dirty="0">
                <a:solidFill>
                  <a:schemeClr val="tx1">
                    <a:lumMod val="50000"/>
                    <a:lumOff val="50000"/>
                  </a:schemeClr>
                </a:solidFill>
                <a:latin typeface="Arial" panose="020B0604020202020204" pitchFamily="34" charset="0"/>
                <a:cs typeface="Arial" panose="020B0604020202020204" pitchFamily="34" charset="0"/>
              </a:rPr>
              <a:t>The case of </a:t>
            </a:r>
            <a:r>
              <a:rPr lang="en-GB" dirty="0">
                <a:solidFill>
                  <a:srgbClr val="FF0000"/>
                </a:solidFill>
                <a:latin typeface="Arial" panose="020B0604020202020204" pitchFamily="34" charset="0"/>
                <a:cs typeface="Arial" panose="020B0604020202020204" pitchFamily="34" charset="0"/>
              </a:rPr>
              <a:t>marked LD </a:t>
            </a:r>
            <a:r>
              <a:rPr lang="en-GB" dirty="0">
                <a:solidFill>
                  <a:schemeClr val="tx1">
                    <a:lumMod val="50000"/>
                    <a:lumOff val="50000"/>
                  </a:schemeClr>
                </a:solidFill>
                <a:latin typeface="Arial" panose="020B0604020202020204" pitchFamily="34" charset="0"/>
                <a:cs typeface="Arial" panose="020B0604020202020204" pitchFamily="34" charset="0"/>
              </a:rPr>
              <a:t>and unfolding of novel, so far unseen diversity is expected if crossing elite x elite. </a:t>
            </a:r>
            <a:r>
              <a:rPr lang="en-GB" b="1" dirty="0">
                <a:latin typeface="Arial" panose="020B0604020202020204" pitchFamily="34" charset="0"/>
                <a:cs typeface="Arial" panose="020B0604020202020204" pitchFamily="34" charset="0"/>
              </a:rPr>
              <a:t>Marked LD</a:t>
            </a:r>
            <a:r>
              <a:rPr lang="en-GB" dirty="0">
                <a:solidFill>
                  <a:schemeClr val="tx1">
                    <a:lumMod val="50000"/>
                    <a:lumOff val="50000"/>
                  </a:schemeClr>
                </a:solidFill>
                <a:latin typeface="Arial" panose="020B0604020202020204" pitchFamily="34" charset="0"/>
                <a:cs typeface="Arial" panose="020B0604020202020204" pitchFamily="34" charset="0"/>
              </a:rPr>
              <a:t> and decay of diversity is expected if crossing is elite x exotic. </a:t>
            </a:r>
          </a:p>
        </p:txBody>
      </p:sp>
      <p:sp>
        <p:nvSpPr>
          <p:cNvPr id="107" name="TextBox 106"/>
          <p:cNvSpPr txBox="1"/>
          <p:nvPr/>
        </p:nvSpPr>
        <p:spPr>
          <a:xfrm>
            <a:off x="6646118" y="474160"/>
            <a:ext cx="5516257" cy="6309420"/>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GB" dirty="0">
                <a:latin typeface="Arial" panose="020B0604020202020204" pitchFamily="34" charset="0"/>
                <a:cs typeface="Arial" panose="020B0604020202020204" pitchFamily="34" charset="0"/>
              </a:rPr>
              <a:t>Parent 1 = AA/BB/CC/DD/EE/FF  </a:t>
            </a:r>
          </a:p>
          <a:p>
            <a:r>
              <a:rPr lang="en-GB" dirty="0">
                <a:latin typeface="Arial" panose="020B0604020202020204" pitchFamily="34" charset="0"/>
                <a:cs typeface="Arial" panose="020B0604020202020204" pitchFamily="34" charset="0"/>
              </a:rPr>
              <a:t>Parent 2 = aa/bb/cc/</a:t>
            </a:r>
            <a:r>
              <a:rPr lang="en-GB" dirty="0" err="1">
                <a:latin typeface="Arial" panose="020B0604020202020204" pitchFamily="34" charset="0"/>
                <a:cs typeface="Arial" panose="020B0604020202020204" pitchFamily="34" charset="0"/>
              </a:rPr>
              <a:t>dd</a:t>
            </a:r>
            <a:r>
              <a:rPr lang="en-GB" dirty="0">
                <a:latin typeface="Arial" panose="020B0604020202020204" pitchFamily="34" charset="0"/>
                <a:cs typeface="Arial" panose="020B0604020202020204" pitchFamily="34" charset="0"/>
              </a:rPr>
              <a:t>/</a:t>
            </a:r>
            <a:r>
              <a:rPr lang="en-GB" dirty="0" err="1">
                <a:latin typeface="Arial" panose="020B0604020202020204" pitchFamily="34" charset="0"/>
                <a:cs typeface="Arial" panose="020B0604020202020204" pitchFamily="34" charset="0"/>
              </a:rPr>
              <a:t>ee</a:t>
            </a:r>
            <a:r>
              <a:rPr lang="en-GB" dirty="0">
                <a:latin typeface="Arial" panose="020B0604020202020204" pitchFamily="34" charset="0"/>
                <a:cs typeface="Arial" panose="020B0604020202020204" pitchFamily="34" charset="0"/>
              </a:rPr>
              <a:t>/</a:t>
            </a:r>
            <a:r>
              <a:rPr lang="en-GB" dirty="0" err="1">
                <a:latin typeface="Arial" panose="020B0604020202020204" pitchFamily="34" charset="0"/>
                <a:cs typeface="Arial" panose="020B0604020202020204" pitchFamily="34" charset="0"/>
              </a:rPr>
              <a:t>ff</a:t>
            </a:r>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Offspring generations of this cross see a decay in LD. With only one meiosis from F1, gametes show D=0.2375 and random DH-lines thereof still mainly realize the extreme coupling types (</a:t>
            </a:r>
            <a:r>
              <a:rPr lang="en-GB" dirty="0">
                <a:solidFill>
                  <a:schemeClr val="tx1">
                    <a:lumMod val="50000"/>
                    <a:lumOff val="50000"/>
                  </a:schemeClr>
                </a:solidFill>
                <a:latin typeface="Arial" panose="020B0604020202020204" pitchFamily="34" charset="0"/>
                <a:cs typeface="Arial" panose="020B0604020202020204" pitchFamily="34" charset="0"/>
              </a:rPr>
              <a:t>grey columns</a:t>
            </a:r>
            <a:r>
              <a:rPr lang="en-GB" dirty="0">
                <a:latin typeface="Arial" panose="020B0604020202020204" pitchFamily="34" charset="0"/>
                <a:cs typeface="Arial" panose="020B0604020202020204" pitchFamily="34" charset="0"/>
              </a:rPr>
              <a:t>). With very many </a:t>
            </a:r>
            <a:r>
              <a:rPr lang="en-GB" dirty="0" err="1">
                <a:latin typeface="Arial" panose="020B0604020202020204" pitchFamily="34" charset="0"/>
                <a:cs typeface="Arial" panose="020B0604020202020204" pitchFamily="34" charset="0"/>
              </a:rPr>
              <a:t>meiose</a:t>
            </a:r>
            <a:r>
              <a:rPr lang="en-GB" dirty="0">
                <a:latin typeface="Arial" panose="020B0604020202020204" pitchFamily="34" charset="0"/>
                <a:cs typeface="Arial" panose="020B0604020202020204" pitchFamily="34" charset="0"/>
              </a:rPr>
              <a:t> along random mating gene-rations, LD decays to zero: Equilibrium arrays of gametes evolves. DH-lines from them would realize the </a:t>
            </a:r>
            <a:r>
              <a:rPr lang="en-GB" dirty="0">
                <a:solidFill>
                  <a:srgbClr val="006600"/>
                </a:solidFill>
                <a:latin typeface="Arial" panose="020B0604020202020204" pitchFamily="34" charset="0"/>
                <a:cs typeface="Arial" panose="020B0604020202020204" pitchFamily="34" charset="0"/>
              </a:rPr>
              <a:t>green</a:t>
            </a:r>
            <a:r>
              <a:rPr lang="en-GB" dirty="0">
                <a:latin typeface="Arial" panose="020B0604020202020204" pitchFamily="34" charset="0"/>
                <a:cs typeface="Arial" panose="020B0604020202020204" pitchFamily="34" charset="0"/>
              </a:rPr>
              <a:t> </a:t>
            </a:r>
            <a:r>
              <a:rPr lang="en-GB" dirty="0">
                <a:solidFill>
                  <a:srgbClr val="006600"/>
                </a:solidFill>
                <a:latin typeface="Arial" panose="020B0604020202020204" pitchFamily="34" charset="0"/>
                <a:cs typeface="Arial" panose="020B0604020202020204" pitchFamily="34" charset="0"/>
              </a:rPr>
              <a:t>columns</a:t>
            </a:r>
            <a:r>
              <a:rPr lang="en-GB" dirty="0">
                <a:latin typeface="Arial" panose="020B0604020202020204" pitchFamily="34" charset="0"/>
                <a:cs typeface="Arial" panose="020B0604020202020204" pitchFamily="34" charset="0"/>
              </a:rPr>
              <a:t> with extreme inbred lines being rare. </a:t>
            </a:r>
            <a:endParaRPr lang="en-GB" sz="800" dirty="0">
              <a:latin typeface="Arial" panose="020B0604020202020204" pitchFamily="34" charset="0"/>
              <a:cs typeface="Arial" panose="020B0604020202020204" pitchFamily="34" charset="0"/>
            </a:endParaRPr>
          </a:p>
          <a:p>
            <a:endParaRPr lang="en-GB" sz="800"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Parent 1 = AA/bb/CC/</a:t>
            </a:r>
            <a:r>
              <a:rPr lang="en-GB" dirty="0" err="1">
                <a:latin typeface="Arial" panose="020B0604020202020204" pitchFamily="34" charset="0"/>
                <a:cs typeface="Arial" panose="020B0604020202020204" pitchFamily="34" charset="0"/>
              </a:rPr>
              <a:t>dd</a:t>
            </a:r>
            <a:r>
              <a:rPr lang="en-GB" dirty="0">
                <a:latin typeface="Arial" panose="020B0604020202020204" pitchFamily="34" charset="0"/>
                <a:cs typeface="Arial" panose="020B0604020202020204" pitchFamily="34" charset="0"/>
              </a:rPr>
              <a:t>/EE/</a:t>
            </a:r>
            <a:r>
              <a:rPr lang="en-GB" dirty="0" err="1">
                <a:latin typeface="Arial" panose="020B0604020202020204" pitchFamily="34" charset="0"/>
                <a:cs typeface="Arial" panose="020B0604020202020204" pitchFamily="34" charset="0"/>
              </a:rPr>
              <a:t>ff</a:t>
            </a:r>
            <a:r>
              <a:rPr lang="en-GB" dirty="0">
                <a:latin typeface="Arial" panose="020B0604020202020204" pitchFamily="34" charset="0"/>
                <a:cs typeface="Arial" panose="020B0604020202020204" pitchFamily="34" charset="0"/>
              </a:rPr>
              <a:t>   </a:t>
            </a:r>
          </a:p>
          <a:p>
            <a:r>
              <a:rPr lang="en-GB" dirty="0">
                <a:latin typeface="Arial" panose="020B0604020202020204" pitchFamily="34" charset="0"/>
                <a:cs typeface="Arial" panose="020B0604020202020204" pitchFamily="34" charset="0"/>
              </a:rPr>
              <a:t>Parent 2 = aa/BB/cc/DD/</a:t>
            </a:r>
            <a:r>
              <a:rPr lang="en-GB" dirty="0" err="1">
                <a:latin typeface="Arial" panose="020B0604020202020204" pitchFamily="34" charset="0"/>
                <a:cs typeface="Arial" panose="020B0604020202020204" pitchFamily="34" charset="0"/>
              </a:rPr>
              <a:t>ee</a:t>
            </a:r>
            <a:r>
              <a:rPr lang="en-GB" dirty="0">
                <a:latin typeface="Arial" panose="020B0604020202020204" pitchFamily="34" charset="0"/>
                <a:cs typeface="Arial" panose="020B0604020202020204" pitchFamily="34" charset="0"/>
              </a:rPr>
              <a:t>/FF</a:t>
            </a:r>
          </a:p>
          <a:p>
            <a:r>
              <a:rPr lang="en-GB" dirty="0">
                <a:solidFill>
                  <a:srgbClr val="FF0000"/>
                </a:solidFill>
                <a:latin typeface="Arial" panose="020B0604020202020204" pitchFamily="34" charset="0"/>
                <a:cs typeface="Arial" panose="020B0604020202020204" pitchFamily="34" charset="0"/>
              </a:rPr>
              <a:t>Both parents share same trait value</a:t>
            </a:r>
            <a:r>
              <a:rPr lang="en-GB" dirty="0">
                <a:latin typeface="Arial" panose="020B0604020202020204" pitchFamily="34" charset="0"/>
                <a:cs typeface="Arial" panose="020B0604020202020204" pitchFamily="34" charset="0"/>
              </a:rPr>
              <a:t>. In their </a:t>
            </a:r>
            <a:r>
              <a:rPr lang="en-GB" dirty="0" err="1">
                <a:latin typeface="Arial" panose="020B0604020202020204" pitchFamily="34" charset="0"/>
                <a:cs typeface="Arial" panose="020B0604020202020204" pitchFamily="34" charset="0"/>
              </a:rPr>
              <a:t>recom-bined</a:t>
            </a:r>
            <a:r>
              <a:rPr lang="en-GB" dirty="0">
                <a:latin typeface="Arial" panose="020B0604020202020204" pitchFamily="34" charset="0"/>
                <a:cs typeface="Arial" panose="020B0604020202020204" pitchFamily="34" charset="0"/>
              </a:rPr>
              <a:t> inbred offspring, we see as surprise the </a:t>
            </a:r>
            <a:r>
              <a:rPr lang="en-GB" dirty="0" err="1">
                <a:latin typeface="Arial" panose="020B0604020202020204" pitchFamily="34" charset="0"/>
                <a:cs typeface="Arial" panose="020B0604020202020204" pitchFamily="34" charset="0"/>
              </a:rPr>
              <a:t>unfol</a:t>
            </a:r>
            <a:r>
              <a:rPr lang="en-GB" dirty="0">
                <a:latin typeface="Arial" panose="020B0604020202020204" pitchFamily="34" charset="0"/>
                <a:cs typeface="Arial" panose="020B0604020202020204" pitchFamily="34" charset="0"/>
              </a:rPr>
              <a:t>-ding of variance from segregation and a decay of D=-0.25 towards zero. </a:t>
            </a:r>
            <a:r>
              <a:rPr lang="en-GB" dirty="0">
                <a:solidFill>
                  <a:srgbClr val="0000FF"/>
                </a:solidFill>
                <a:latin typeface="Arial" panose="020B0604020202020204" pitchFamily="34" charset="0"/>
                <a:cs typeface="Arial" panose="020B0604020202020204" pitchFamily="34" charset="0"/>
              </a:rPr>
              <a:t>Still, we focus on the DH-lines made from the gametes of each generation</a:t>
            </a:r>
            <a:r>
              <a:rPr lang="en-GB" dirty="0">
                <a:latin typeface="Arial" panose="020B0604020202020204" pitchFamily="34" charset="0"/>
                <a:cs typeface="Arial" panose="020B0604020202020204" pitchFamily="34" charset="0"/>
              </a:rPr>
              <a:t>. Although then the extreme DH types occur, they are rare (</a:t>
            </a:r>
            <a:r>
              <a:rPr lang="en-GB" dirty="0">
                <a:solidFill>
                  <a:srgbClr val="006600"/>
                </a:solidFill>
                <a:latin typeface="Arial" panose="020B0604020202020204" pitchFamily="34" charset="0"/>
                <a:cs typeface="Arial" panose="020B0604020202020204" pitchFamily="34" charset="0"/>
              </a:rPr>
              <a:t>green columns</a:t>
            </a:r>
            <a:r>
              <a:rPr lang="en-GB" dirty="0">
                <a:latin typeface="Arial" panose="020B0604020202020204" pitchFamily="34" charset="0"/>
                <a:cs typeface="Arial" panose="020B0604020202020204" pitchFamily="34" charset="0"/>
              </a:rPr>
              <a:t>). </a:t>
            </a:r>
            <a:r>
              <a:rPr lang="en-GB" dirty="0">
                <a:solidFill>
                  <a:schemeClr val="tx1">
                    <a:lumMod val="50000"/>
                    <a:lumOff val="50000"/>
                  </a:schemeClr>
                </a:solidFill>
                <a:latin typeface="Arial" panose="020B0604020202020204" pitchFamily="34" charset="0"/>
                <a:cs typeface="Arial" panose="020B0604020202020204" pitchFamily="34" charset="0"/>
              </a:rPr>
              <a:t>If the trait was polygenic with many more loci (N&gt;&gt;1), at </a:t>
            </a:r>
            <a:r>
              <a:rPr lang="en-GB" dirty="0">
                <a:solidFill>
                  <a:srgbClr val="006600"/>
                </a:solidFill>
                <a:latin typeface="Arial" panose="020B0604020202020204" pitchFamily="34" charset="0"/>
                <a:cs typeface="Arial" panose="020B0604020202020204" pitchFamily="34" charset="0"/>
              </a:rPr>
              <a:t>LD=0</a:t>
            </a:r>
            <a:r>
              <a:rPr lang="en-GB" dirty="0">
                <a:latin typeface="Arial" panose="020B0604020202020204" pitchFamily="34" charset="0"/>
                <a:cs typeface="Arial" panose="020B0604020202020204" pitchFamily="34" charset="0"/>
              </a:rPr>
              <a:t> </a:t>
            </a:r>
            <a:r>
              <a:rPr lang="en-GB" dirty="0">
                <a:solidFill>
                  <a:schemeClr val="tx1">
                    <a:lumMod val="50000"/>
                    <a:lumOff val="50000"/>
                  </a:schemeClr>
                </a:solidFill>
                <a:latin typeface="Arial" panose="020B0604020202020204" pitchFamily="34" charset="0"/>
                <a:cs typeface="Arial" panose="020B0604020202020204" pitchFamily="34" charset="0"/>
              </a:rPr>
              <a:t>the extreme types would not appear (very small probability P = 0.5</a:t>
            </a:r>
            <a:r>
              <a:rPr lang="en-GB" baseline="30000" dirty="0">
                <a:solidFill>
                  <a:schemeClr val="tx1">
                    <a:lumMod val="50000"/>
                    <a:lumOff val="50000"/>
                  </a:schemeClr>
                </a:solidFill>
                <a:latin typeface="Arial" panose="020B0604020202020204" pitchFamily="34" charset="0"/>
                <a:cs typeface="Arial" panose="020B0604020202020204" pitchFamily="34" charset="0"/>
              </a:rPr>
              <a:t>N</a:t>
            </a:r>
            <a:r>
              <a:rPr lang="en-GB" dirty="0">
                <a:solidFill>
                  <a:schemeClr val="tx1">
                    <a:lumMod val="50000"/>
                    <a:lumOff val="50000"/>
                  </a:schemeClr>
                </a:solidFill>
                <a:latin typeface="Arial" panose="020B0604020202020204" pitchFamily="34" charset="0"/>
                <a:cs typeface="Arial" panose="020B0604020202020204" pitchFamily="34" charset="0"/>
              </a:rPr>
              <a:t>)</a:t>
            </a:r>
            <a:r>
              <a:rPr lang="en-GB" dirty="0">
                <a:latin typeface="Arial" panose="020B0604020202020204" pitchFamily="34" charset="0"/>
                <a:cs typeface="Arial" panose="020B0604020202020204" pitchFamily="34" charset="0"/>
              </a:rPr>
              <a:t>.</a:t>
            </a:r>
          </a:p>
        </p:txBody>
      </p:sp>
      <p:sp>
        <p:nvSpPr>
          <p:cNvPr id="2" name="Textfeld 5"/>
          <p:cNvSpPr txBox="1"/>
          <p:nvPr/>
        </p:nvSpPr>
        <p:spPr>
          <a:xfrm>
            <a:off x="11641775" y="-21865"/>
            <a:ext cx="520600" cy="461665"/>
          </a:xfrm>
          <a:prstGeom prst="rect">
            <a:avLst/>
          </a:prstGeom>
          <a:noFill/>
        </p:spPr>
        <p:txBody>
          <a:bodyPr wrap="square" rtlCol="0">
            <a:spAutoFit/>
          </a:bodyPr>
          <a:lstStyle/>
          <a:p>
            <a:fld id="{5B255CE3-06F4-4E80-85AD-A0878CDD5C50}" type="slidenum">
              <a:rPr lang="en-US" sz="2400"/>
              <a:t>21</a:t>
            </a:fld>
            <a:endParaRPr lang="en-US" sz="2400" dirty="0"/>
          </a:p>
        </p:txBody>
      </p:sp>
      <p:sp>
        <p:nvSpPr>
          <p:cNvPr id="106" name="Textfeld 4"/>
          <p:cNvSpPr txBox="1">
            <a:spLocks noChangeArrowheads="1"/>
          </p:cNvSpPr>
          <p:nvPr/>
        </p:nvSpPr>
        <p:spPr bwMode="auto">
          <a:xfrm>
            <a:off x="1" y="18522"/>
            <a:ext cx="12162374" cy="461665"/>
          </a:xfrm>
          <a:prstGeom prst="rect">
            <a:avLst/>
          </a:prstGeom>
          <a:solidFill>
            <a:schemeClr val="bg1"/>
          </a:solidFill>
          <a:ln>
            <a:noFill/>
          </a:ln>
          <a:effectLst>
            <a:outerShdw blurRad="50800" dist="38100" dir="2700000" algn="tl" rotWithShape="0">
              <a:prstClr val="black">
                <a:alpha val="40000"/>
              </a:prstClr>
            </a:outerShdw>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GB" sz="2400" dirty="0">
                <a:latin typeface="Arial" panose="020B0604020202020204" pitchFamily="34" charset="0"/>
                <a:cs typeface="Arial" panose="020B0604020202020204" pitchFamily="34" charset="0"/>
              </a:rPr>
              <a:t>Impact of linkage-protected LD </a:t>
            </a:r>
            <a:r>
              <a:rPr lang="en-GB" sz="2400" dirty="0">
                <a:solidFill>
                  <a:srgbClr val="0000FF"/>
                </a:solidFill>
                <a:latin typeface="Arial" panose="020B0604020202020204" pitchFamily="34" charset="0"/>
                <a:cs typeface="Arial" panose="020B0604020202020204" pitchFamily="34" charset="0"/>
              </a:rPr>
              <a:t>between loci </a:t>
            </a:r>
            <a:r>
              <a:rPr lang="en-GB" sz="2400" dirty="0">
                <a:latin typeface="Arial" panose="020B0604020202020204" pitchFamily="34" charset="0"/>
                <a:cs typeface="Arial" panose="020B0604020202020204" pitchFamily="34" charset="0"/>
              </a:rPr>
              <a:t>on genetic variance between offspring </a:t>
            </a:r>
          </a:p>
        </p:txBody>
      </p:sp>
      <p:sp>
        <p:nvSpPr>
          <p:cNvPr id="117" name="Right Triangle 116"/>
          <p:cNvSpPr/>
          <p:nvPr/>
        </p:nvSpPr>
        <p:spPr>
          <a:xfrm>
            <a:off x="2405" y="6642100"/>
            <a:ext cx="226195" cy="215900"/>
          </a:xfrm>
          <a:prstGeom prst="rtTriangle">
            <a:avLst/>
          </a:prstGeom>
          <a:gradFill flip="none" rotWithShape="1">
            <a:gsLst>
              <a:gs pos="0">
                <a:schemeClr val="tx1"/>
              </a:gs>
              <a:gs pos="100000">
                <a:schemeClr val="accent1">
                  <a:lumMod val="45000"/>
                  <a:lumOff val="55000"/>
                </a:schemeClr>
              </a:gs>
              <a:gs pos="100000">
                <a:srgbClr val="FFFF00"/>
              </a:gs>
              <a:gs pos="99000">
                <a:srgbClr val="FFFF00"/>
              </a:gs>
            </a:gsLst>
            <a:lin ang="5400000" scaled="1"/>
            <a:tileRect/>
          </a:gra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Textfeld 5"/>
          <p:cNvSpPr txBox="1"/>
          <p:nvPr/>
        </p:nvSpPr>
        <p:spPr>
          <a:xfrm>
            <a:off x="11380203" y="18521"/>
            <a:ext cx="782172" cy="46166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lgn="ctr"/>
            <a:fld id="{5B255CE3-06F4-4E80-85AD-A0878CDD5C50}" type="slidenum">
              <a:rPr lang="en-US" sz="2400">
                <a:latin typeface="Arial" panose="020B0604020202020204" pitchFamily="34" charset="0"/>
                <a:cs typeface="Arial" panose="020B0604020202020204" pitchFamily="34" charset="0"/>
              </a:rPr>
              <a:pPr algn="ctr"/>
              <a:t>21</a:t>
            </a:fld>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70987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bgerundete rechteckige Legende 4"/>
          <p:cNvSpPr/>
          <p:nvPr/>
        </p:nvSpPr>
        <p:spPr>
          <a:xfrm>
            <a:off x="96000" y="58585"/>
            <a:ext cx="11939973" cy="5842127"/>
          </a:xfrm>
          <a:prstGeom prst="wedgeRoundRectCallout">
            <a:avLst>
              <a:gd name="adj1" fmla="val -50595"/>
              <a:gd name="adj2" fmla="val 66044"/>
              <a:gd name="adj3" fmla="val 16667"/>
            </a:avLst>
          </a:prstGeom>
          <a:solidFill>
            <a:schemeClr val="bg1"/>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4" name="Textfeld 5"/>
          <p:cNvSpPr txBox="1"/>
          <p:nvPr/>
        </p:nvSpPr>
        <p:spPr>
          <a:xfrm>
            <a:off x="320533" y="264848"/>
            <a:ext cx="11445612" cy="5262979"/>
          </a:xfrm>
          <a:prstGeom prst="rect">
            <a:avLst/>
          </a:prstGeom>
          <a:noFill/>
        </p:spPr>
        <p:txBody>
          <a:bodyPr wrap="square" rtlCol="0">
            <a:spAutoFit/>
          </a:bodyPr>
          <a:lstStyle/>
          <a:p>
            <a:r>
              <a:rPr lang="en-GB" sz="2400" dirty="0">
                <a:solidFill>
                  <a:schemeClr val="tx1">
                    <a:lumMod val="50000"/>
                    <a:lumOff val="50000"/>
                  </a:schemeClr>
                </a:solidFill>
                <a:latin typeface="Arial" panose="020B0604020202020204" pitchFamily="34" charset="0"/>
                <a:cs typeface="Arial" panose="020B0604020202020204" pitchFamily="34" charset="0"/>
              </a:rPr>
              <a:t>So far ... nearly the  </a:t>
            </a:r>
            <a:r>
              <a:rPr lang="en-GB" sz="2400" dirty="0">
                <a:latin typeface="Arial" panose="020B0604020202020204" pitchFamily="34" charset="0"/>
                <a:cs typeface="Arial" panose="020B0604020202020204" pitchFamily="34" charset="0"/>
              </a:rPr>
              <a:t>End</a:t>
            </a:r>
            <a:r>
              <a:rPr lang="en-GB" sz="2400" dirty="0">
                <a:solidFill>
                  <a:schemeClr val="tx1">
                    <a:lumMod val="50000"/>
                    <a:lumOff val="50000"/>
                  </a:schemeClr>
                </a:solidFill>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of</a:t>
            </a:r>
            <a:r>
              <a:rPr lang="en-GB" sz="2400" dirty="0">
                <a:solidFill>
                  <a:schemeClr val="tx1">
                    <a:lumMod val="50000"/>
                    <a:lumOff val="50000"/>
                  </a:schemeClr>
                </a:solidFill>
                <a:latin typeface="Arial" panose="020B0604020202020204" pitchFamily="34" charset="0"/>
                <a:cs typeface="Arial" panose="020B0604020202020204" pitchFamily="34" charset="0"/>
              </a:rPr>
              <a:t> our Chapters on </a:t>
            </a:r>
            <a:r>
              <a:rPr lang="en-GB" sz="2400" dirty="0">
                <a:latin typeface="Arial" panose="020B0604020202020204" pitchFamily="34" charset="0"/>
                <a:cs typeface="Arial" panose="020B0604020202020204" pitchFamily="34" charset="0"/>
              </a:rPr>
              <a:t>Population Genetics (</a:t>
            </a:r>
            <a:r>
              <a:rPr lang="en-GB" sz="2400" i="1" dirty="0" err="1">
                <a:solidFill>
                  <a:schemeClr val="tx1">
                    <a:lumMod val="50000"/>
                    <a:lumOff val="50000"/>
                  </a:schemeClr>
                </a:solidFill>
                <a:latin typeface="Arial" panose="020B0604020202020204" pitchFamily="34" charset="0"/>
                <a:cs typeface="Arial" panose="020B0604020202020204" pitchFamily="34" charset="0"/>
              </a:rPr>
              <a:t>cf</a:t>
            </a:r>
            <a:r>
              <a:rPr lang="en-GB" sz="2400" dirty="0">
                <a:solidFill>
                  <a:schemeClr val="tx1">
                    <a:lumMod val="50000"/>
                    <a:lumOff val="50000"/>
                  </a:schemeClr>
                </a:solidFill>
                <a:latin typeface="Arial" panose="020B0604020202020204" pitchFamily="34" charset="0"/>
                <a:cs typeface="Arial" panose="020B0604020202020204" pitchFamily="34" charset="0"/>
              </a:rPr>
              <a:t>: ISBN: 9781605351537</a:t>
            </a:r>
            <a:r>
              <a:rPr lang="en-GB" sz="2400" dirty="0">
                <a:latin typeface="Arial" panose="020B0604020202020204" pitchFamily="34" charset="0"/>
                <a:cs typeface="Arial" panose="020B0604020202020204" pitchFamily="34" charset="0"/>
              </a:rPr>
              <a:t>) – only one chapter more to come  ... [LD III]</a:t>
            </a:r>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r>
              <a:rPr lang="en-GB" sz="2200" dirty="0">
                <a:solidFill>
                  <a:schemeClr val="tx1">
                    <a:lumMod val="50000"/>
                    <a:lumOff val="50000"/>
                  </a:schemeClr>
                </a:solidFill>
                <a:latin typeface="Arial" panose="020B0604020202020204" pitchFamily="34" charset="0"/>
                <a:cs typeface="Arial" panose="020B0604020202020204" pitchFamily="34" charset="0"/>
              </a:rPr>
              <a:t>Remember (this is no exhaustive list):</a:t>
            </a:r>
          </a:p>
          <a:p>
            <a:endParaRPr lang="en-GB" sz="2200" dirty="0">
              <a:solidFill>
                <a:schemeClr val="tx1">
                  <a:lumMod val="50000"/>
                  <a:lumOff val="50000"/>
                </a:schemeClr>
              </a:solidFill>
              <a:latin typeface="Arial" panose="020B0604020202020204" pitchFamily="34" charset="0"/>
              <a:cs typeface="Arial" panose="020B0604020202020204" pitchFamily="34" charset="0"/>
            </a:endParaRPr>
          </a:p>
          <a:p>
            <a:r>
              <a:rPr lang="en-GB" sz="2200" dirty="0">
                <a:solidFill>
                  <a:schemeClr val="tx1">
                    <a:lumMod val="50000"/>
                    <a:lumOff val="50000"/>
                  </a:schemeClr>
                </a:solidFill>
                <a:latin typeface="Arial" panose="020B0604020202020204" pitchFamily="34" charset="0"/>
                <a:cs typeface="Arial" panose="020B0604020202020204" pitchFamily="34" charset="0"/>
              </a:rPr>
              <a:t>Genotype frequencies P;H;Q. Allele frequencies </a:t>
            </a:r>
            <a:r>
              <a:rPr lang="en-GB" sz="2200" dirty="0" err="1">
                <a:solidFill>
                  <a:schemeClr val="tx1">
                    <a:lumMod val="50000"/>
                    <a:lumOff val="50000"/>
                  </a:schemeClr>
                </a:solidFill>
                <a:latin typeface="Arial" panose="020B0604020202020204" pitchFamily="34" charset="0"/>
                <a:cs typeface="Arial" panose="020B0604020202020204" pitchFamily="34" charset="0"/>
              </a:rPr>
              <a:t>p;q</a:t>
            </a:r>
            <a:r>
              <a:rPr lang="en-GB" sz="2200" dirty="0">
                <a:solidFill>
                  <a:schemeClr val="tx1">
                    <a:lumMod val="50000"/>
                    <a:lumOff val="50000"/>
                  </a:schemeClr>
                </a:solidFill>
                <a:latin typeface="Arial" panose="020B0604020202020204" pitchFamily="34" charset="0"/>
                <a:cs typeface="Arial" panose="020B0604020202020204" pitchFamily="34" charset="0"/>
              </a:rPr>
              <a:t>. HWE shows path from p and q to P and H and Q. Know preconditions for HWE. Inbreeding, Selfing, degree of Homozygosity </a:t>
            </a:r>
            <a:r>
              <a:rPr lang="en-GB" sz="2200" i="1" dirty="0">
                <a:solidFill>
                  <a:schemeClr val="tx1">
                    <a:lumMod val="50000"/>
                    <a:lumOff val="50000"/>
                  </a:schemeClr>
                </a:solidFill>
                <a:latin typeface="Arial" panose="020B0604020202020204" pitchFamily="34" charset="0"/>
                <a:cs typeface="Arial" panose="020B0604020202020204" pitchFamily="34" charset="0"/>
              </a:rPr>
              <a:t>vs.</a:t>
            </a:r>
            <a:r>
              <a:rPr lang="en-GB" sz="2200" dirty="0">
                <a:solidFill>
                  <a:schemeClr val="tx1">
                    <a:lumMod val="50000"/>
                    <a:lumOff val="50000"/>
                  </a:schemeClr>
                </a:solidFill>
                <a:latin typeface="Arial" panose="020B0604020202020204" pitchFamily="34" charset="0"/>
                <a:cs typeface="Arial" panose="020B0604020202020204" pitchFamily="34" charset="0"/>
              </a:rPr>
              <a:t> Inbreeding coefficient F, Heterozygosity </a:t>
            </a:r>
            <a:r>
              <a:rPr lang="en-GB" sz="2200" i="1" dirty="0">
                <a:solidFill>
                  <a:schemeClr val="tx1">
                    <a:lumMod val="50000"/>
                    <a:lumOff val="50000"/>
                  </a:schemeClr>
                </a:solidFill>
                <a:latin typeface="Arial" panose="020B0604020202020204" pitchFamily="34" charset="0"/>
                <a:cs typeface="Arial" panose="020B0604020202020204" pitchFamily="34" charset="0"/>
              </a:rPr>
              <a:t>vs.</a:t>
            </a:r>
            <a:r>
              <a:rPr lang="en-GB" sz="2200" dirty="0">
                <a:solidFill>
                  <a:schemeClr val="tx1">
                    <a:lumMod val="50000"/>
                    <a:lumOff val="50000"/>
                  </a:schemeClr>
                </a:solidFill>
                <a:latin typeface="Arial" panose="020B0604020202020204" pitchFamily="34" charset="0"/>
                <a:cs typeface="Arial" panose="020B0604020202020204" pitchFamily="34" charset="0"/>
              </a:rPr>
              <a:t> Panmictic index P. Alike in State (ais) </a:t>
            </a:r>
            <a:r>
              <a:rPr lang="en-GB" sz="2200" i="1" dirty="0">
                <a:solidFill>
                  <a:schemeClr val="tx1">
                    <a:lumMod val="50000"/>
                    <a:lumOff val="50000"/>
                  </a:schemeClr>
                </a:solidFill>
                <a:latin typeface="Arial" panose="020B0604020202020204" pitchFamily="34" charset="0"/>
                <a:cs typeface="Arial" panose="020B0604020202020204" pitchFamily="34" charset="0"/>
              </a:rPr>
              <a:t>vs.</a:t>
            </a:r>
            <a:r>
              <a:rPr lang="en-GB" sz="2200" dirty="0">
                <a:solidFill>
                  <a:schemeClr val="tx1">
                    <a:lumMod val="50000"/>
                    <a:lumOff val="50000"/>
                  </a:schemeClr>
                </a:solidFill>
                <a:latin typeface="Arial" panose="020B0604020202020204" pitchFamily="34" charset="0"/>
                <a:cs typeface="Arial" panose="020B0604020202020204" pitchFamily="34" charset="0"/>
              </a:rPr>
              <a:t> Identical by Descent (id). Random Genetic Drift, impact on variance and on inbreeding coefficient F, Natural Selection, Fitness, Selection Co-efficient s. Change of allele frequency per generation of selection, impact of s, of reproductive mode and of gene action. Joint occurrence of Selection and Mutation, joint occurrence of Selection and Drift. Gamete Phase and (Dis)Equilibrium (</a:t>
            </a:r>
            <a:r>
              <a:rPr lang="en-GB" sz="2200" i="1" dirty="0">
                <a:solidFill>
                  <a:schemeClr val="tx1">
                    <a:lumMod val="50000"/>
                    <a:lumOff val="50000"/>
                  </a:schemeClr>
                </a:solidFill>
                <a:latin typeface="Arial" panose="020B0604020202020204" pitchFamily="34" charset="0"/>
                <a:cs typeface="Arial" panose="020B0604020202020204" pitchFamily="34" charset="0"/>
              </a:rPr>
              <a:t>aka</a:t>
            </a:r>
            <a:r>
              <a:rPr lang="en-GB" sz="2200" dirty="0">
                <a:solidFill>
                  <a:schemeClr val="tx1">
                    <a:lumMod val="50000"/>
                    <a:lumOff val="50000"/>
                  </a:schemeClr>
                </a:solidFill>
                <a:latin typeface="Arial" panose="020B0604020202020204" pitchFamily="34" charset="0"/>
                <a:cs typeface="Arial" panose="020B0604020202020204" pitchFamily="34" charset="0"/>
              </a:rPr>
              <a:t> Linkage (Dis)Equilibrium LD). Impact of linkage parameter λ, LD and paternal ga-mete phase on size of genetic variance from segregation between offspring.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4757" y="5135758"/>
            <a:ext cx="1625600" cy="1625600"/>
          </a:xfrm>
          <a:prstGeom prst="rect">
            <a:avLst/>
          </a:prstGeom>
          <a:effectLst>
            <a:outerShdw blurRad="50800" dist="38100" dir="2700000" algn="tl" rotWithShape="0">
              <a:prstClr val="black">
                <a:alpha val="40000"/>
              </a:prstClr>
            </a:outerShdw>
          </a:effectLst>
        </p:spPr>
      </p:pic>
      <p:sp>
        <p:nvSpPr>
          <p:cNvPr id="7" name="TextBox 6"/>
          <p:cNvSpPr txBox="1"/>
          <p:nvPr/>
        </p:nvSpPr>
        <p:spPr>
          <a:xfrm>
            <a:off x="1522011" y="6457891"/>
            <a:ext cx="9732551" cy="369332"/>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GB" dirty="0">
                <a:solidFill>
                  <a:schemeClr val="tx1">
                    <a:lumMod val="50000"/>
                    <a:lumOff val="50000"/>
                  </a:schemeClr>
                </a:solidFill>
                <a:latin typeface="Arial" panose="020B0604020202020204" pitchFamily="34" charset="0"/>
                <a:cs typeface="Arial" panose="020B0604020202020204" pitchFamily="34" charset="0"/>
              </a:rPr>
              <a:t>https://www.researchgate.net/publication/267845714_Lecture_Notes_in_Population_Genetics</a:t>
            </a:r>
            <a:endParaRPr lang="en-GB" dirty="0"/>
          </a:p>
        </p:txBody>
      </p:sp>
      <p:sp>
        <p:nvSpPr>
          <p:cNvPr id="8" name="Textfeld 5"/>
          <p:cNvSpPr txBox="1"/>
          <p:nvPr/>
        </p:nvSpPr>
        <p:spPr>
          <a:xfrm>
            <a:off x="11409830" y="6365558"/>
            <a:ext cx="782172" cy="46166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lgn="ctr"/>
            <a:fld id="{5B255CE3-06F4-4E80-85AD-A0878CDD5C50}" type="slidenum">
              <a:rPr lang="en-US" sz="2400">
                <a:latin typeface="Arial" panose="020B0604020202020204" pitchFamily="34" charset="0"/>
                <a:cs typeface="Arial" panose="020B0604020202020204" pitchFamily="34" charset="0"/>
              </a:rPr>
              <a:pPr algn="ctr"/>
              <a:t>22</a:t>
            </a:fld>
            <a:endParaRPr lang="en-US" sz="2400" dirty="0">
              <a:latin typeface="Arial" panose="020B0604020202020204" pitchFamily="34" charset="0"/>
              <a:cs typeface="Arial" panose="020B0604020202020204" pitchFamily="34" charset="0"/>
            </a:endParaRPr>
          </a:p>
        </p:txBody>
      </p:sp>
      <p:sp>
        <p:nvSpPr>
          <p:cNvPr id="2" name="TextBox 1"/>
          <p:cNvSpPr txBox="1"/>
          <p:nvPr/>
        </p:nvSpPr>
        <p:spPr>
          <a:xfrm>
            <a:off x="9643533" y="5135758"/>
            <a:ext cx="2392440" cy="646331"/>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txBody>
          <a:bodyPr wrap="square" rtlCol="0">
            <a:spAutoFit/>
          </a:bodyPr>
          <a:lstStyle/>
          <a:p>
            <a:r>
              <a:rPr lang="en-GB" dirty="0">
                <a:solidFill>
                  <a:schemeClr val="tx1">
                    <a:lumMod val="50000"/>
                    <a:lumOff val="50000"/>
                  </a:schemeClr>
                </a:solidFill>
                <a:latin typeface="Arial" panose="020B0604020202020204" pitchFamily="34" charset="0"/>
                <a:cs typeface="Arial" panose="020B0604020202020204" pitchFamily="34" charset="0"/>
              </a:rPr>
              <a:t>https://s.gwdg.de/</a:t>
            </a:r>
            <a:br>
              <a:rPr lang="en-GB" dirty="0">
                <a:solidFill>
                  <a:schemeClr val="tx1">
                    <a:lumMod val="50000"/>
                    <a:lumOff val="50000"/>
                  </a:schemeClr>
                </a:solidFill>
                <a:latin typeface="Arial" panose="020B0604020202020204" pitchFamily="34" charset="0"/>
                <a:cs typeface="Arial" panose="020B0604020202020204" pitchFamily="34" charset="0"/>
              </a:rPr>
            </a:br>
            <a:r>
              <a:rPr lang="en-GB" dirty="0" err="1">
                <a:solidFill>
                  <a:schemeClr val="tx1">
                    <a:lumMod val="50000"/>
                    <a:lumOff val="50000"/>
                  </a:schemeClr>
                </a:solidFill>
                <a:latin typeface="Arial" panose="020B0604020202020204" pitchFamily="34" charset="0"/>
                <a:cs typeface="Arial" panose="020B0604020202020204" pitchFamily="34" charset="0"/>
              </a:rPr>
              <a:t>oYOysq</a:t>
            </a:r>
            <a:endParaRPr lang="en-GB" dirty="0">
              <a:solidFill>
                <a:schemeClr val="tx1">
                  <a:lumMod val="50000"/>
                  <a:lumOff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52978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25213" y="1037967"/>
            <a:ext cx="7719008" cy="5789256"/>
          </a:xfrm>
          <a:prstGeom prst="rect">
            <a:avLst/>
          </a:prstGeom>
        </p:spPr>
      </p:pic>
      <p:sp>
        <p:nvSpPr>
          <p:cNvPr id="2" name="Textfeld 5"/>
          <p:cNvSpPr txBox="1"/>
          <p:nvPr/>
        </p:nvSpPr>
        <p:spPr>
          <a:xfrm>
            <a:off x="11409830" y="6365558"/>
            <a:ext cx="782172" cy="461665"/>
          </a:xfrm>
          <a:prstGeom prst="rect">
            <a:avLst/>
          </a:prstGeom>
          <a:noFill/>
        </p:spPr>
        <p:txBody>
          <a:bodyPr wrap="square" rtlCol="0">
            <a:spAutoFit/>
          </a:bodyPr>
          <a:lstStyle/>
          <a:p>
            <a:fld id="{5B255CE3-06F4-4E80-85AD-A0878CDD5C50}" type="slidenum">
              <a:rPr lang="en-US" sz="2400"/>
              <a:t>23</a:t>
            </a:fld>
            <a:endParaRPr lang="en-US" sz="2400" dirty="0"/>
          </a:p>
        </p:txBody>
      </p:sp>
      <p:sp>
        <p:nvSpPr>
          <p:cNvPr id="6" name="Textfeld 5"/>
          <p:cNvSpPr txBox="1"/>
          <p:nvPr/>
        </p:nvSpPr>
        <p:spPr>
          <a:xfrm>
            <a:off x="11417300" y="6300000"/>
            <a:ext cx="686935" cy="46166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fld id="{5B255CE3-06F4-4E80-85AD-A0878CDD5C50}" type="slidenum">
              <a:rPr lang="en-US" sz="2400">
                <a:latin typeface="Arial" panose="020B0604020202020204" pitchFamily="34" charset="0"/>
                <a:cs typeface="Arial" panose="020B0604020202020204" pitchFamily="34" charset="0"/>
              </a:rPr>
              <a:t>23</a:t>
            </a:fld>
            <a:endParaRPr lang="en-US" sz="2400" dirty="0">
              <a:latin typeface="Arial" panose="020B0604020202020204" pitchFamily="34" charset="0"/>
              <a:cs typeface="Arial" panose="020B0604020202020204" pitchFamily="34" charset="0"/>
            </a:endParaRPr>
          </a:p>
        </p:txBody>
      </p:sp>
      <p:sp>
        <p:nvSpPr>
          <p:cNvPr id="7" name="TextBox 6"/>
          <p:cNvSpPr txBox="1"/>
          <p:nvPr/>
        </p:nvSpPr>
        <p:spPr>
          <a:xfrm>
            <a:off x="72000" y="36000"/>
            <a:ext cx="12072221" cy="923330"/>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defPPr>
              <a:defRPr lang="de-DE"/>
            </a:defPPr>
            <a:lvl1pPr>
              <a:defRPr>
                <a:latin typeface="Arial" panose="020B0604020202020204" pitchFamily="34" charset="0"/>
                <a:cs typeface="Arial" panose="020B0604020202020204" pitchFamily="34" charset="0"/>
              </a:defRPr>
            </a:lvl1pPr>
          </a:lstStyle>
          <a:p>
            <a:r>
              <a:rPr lang="en-GB" dirty="0"/>
              <a:t>From here your may move on to </a:t>
            </a:r>
            <a:r>
              <a:rPr lang="en-GB" dirty="0" err="1"/>
              <a:t>Pop_Gen</a:t>
            </a:r>
            <a:r>
              <a:rPr lang="en-GB" dirty="0"/>
              <a:t> Ch-11[LD III], a chapter on the use of LD as the essence of MAS (marker-assisted selection), so that Population Genetics here already gives a very strong foresight into Plant Breeding and Selection</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000" y="959330"/>
            <a:ext cx="7823857" cy="5867893"/>
          </a:xfrm>
          <a:prstGeom prst="rect">
            <a:avLst/>
          </a:prstGeom>
        </p:spPr>
      </p:pic>
      <p:sp>
        <p:nvSpPr>
          <p:cNvPr id="5" name="TextBox 4"/>
          <p:cNvSpPr txBox="1"/>
          <p:nvPr/>
        </p:nvSpPr>
        <p:spPr>
          <a:xfrm>
            <a:off x="612895" y="6115334"/>
            <a:ext cx="2392269" cy="369332"/>
          </a:xfrm>
          <a:prstGeom prst="rect">
            <a:avLst/>
          </a:prstGeom>
          <a:solidFill>
            <a:schemeClr val="bg1"/>
          </a:solidFill>
        </p:spPr>
        <p:txBody>
          <a:bodyPr wrap="square" rtlCol="0">
            <a:spAutoFit/>
          </a:bodyPr>
          <a:lstStyle/>
          <a:p>
            <a:pPr algn="ctr"/>
            <a:r>
              <a:rPr lang="de-DE" dirty="0">
                <a:latin typeface="Arial" panose="020B0604020202020204" pitchFamily="34" charset="0"/>
                <a:cs typeface="Arial" panose="020B0604020202020204" pitchFamily="34" charset="0"/>
              </a:rPr>
              <a:t>© WL; </a:t>
            </a:r>
            <a:r>
              <a:rPr lang="de-DE" dirty="0" err="1">
                <a:latin typeface="Arial" panose="020B0604020202020204" pitchFamily="34" charset="0"/>
                <a:cs typeface="Arial" panose="020B0604020202020204" pitchFamily="34" charset="0"/>
              </a:rPr>
              <a:t>Reinshof</a:t>
            </a:r>
            <a:r>
              <a:rPr lang="de-DE" dirty="0">
                <a:latin typeface="Arial" panose="020B0604020202020204" pitchFamily="34" charset="0"/>
                <a:cs typeface="Arial" panose="020B0604020202020204" pitchFamily="34" charset="0"/>
              </a:rPr>
              <a:t> ‘25</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3640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11238614" y="6342528"/>
            <a:ext cx="892202" cy="46166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lgn="ctr"/>
            <a:fld id="{5B255CE3-06F4-4E80-85AD-A0878CDD5C50}" type="slidenum">
              <a:rPr lang="en-GB" sz="2400" smtClean="0">
                <a:latin typeface="Arial" panose="020B0604020202020204" pitchFamily="34" charset="0"/>
                <a:cs typeface="Arial" panose="020B0604020202020204" pitchFamily="34" charset="0"/>
              </a:rPr>
              <a:pPr algn="ctr"/>
              <a:t>3</a:t>
            </a:fld>
            <a:endParaRPr lang="en-GB" sz="2400" dirty="0">
              <a:latin typeface="Arial" panose="020B0604020202020204" pitchFamily="34" charset="0"/>
              <a:cs typeface="Arial" panose="020B0604020202020204" pitchFamily="34" charset="0"/>
            </a:endParaRPr>
          </a:p>
        </p:txBody>
      </p:sp>
      <p:sp>
        <p:nvSpPr>
          <p:cNvPr id="3" name="TextBox 2"/>
          <p:cNvSpPr txBox="1"/>
          <p:nvPr/>
        </p:nvSpPr>
        <p:spPr>
          <a:xfrm>
            <a:off x="110067" y="36000"/>
            <a:ext cx="12020749" cy="452431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GB" dirty="0">
                <a:latin typeface="Arial" panose="020B0604020202020204" pitchFamily="34" charset="0"/>
                <a:cs typeface="Arial" panose="020B0604020202020204" pitchFamily="34" charset="0"/>
              </a:rPr>
              <a:t>You already know:</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Hardy-Weinberg Equilibrium. Inbreeding Coefficient. Natural Selection, Fitness, Coefficient of Selection (aka Selection Coefficient). Balance between Selection and Mutation, joint effect of Selection and Drift. LD. Gamete Phase (Dis-)Equilibrium. Gamete Phases</a:t>
            </a:r>
          </a:p>
          <a:p>
            <a:endParaRPr lang="en-GB" dirty="0">
              <a:solidFill>
                <a:srgbClr val="FF0000"/>
              </a:solidFill>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Keywords of this chapter (</a:t>
            </a:r>
            <a:r>
              <a:rPr lang="en-GB"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Pop_Gen</a:t>
            </a:r>
            <a:r>
              <a:rPr lang="en-GB"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Ch-10</a:t>
            </a:r>
            <a:r>
              <a:rPr lang="en-GB" dirty="0">
                <a:latin typeface="Arial" panose="020B0604020202020204" pitchFamily="34" charset="0"/>
                <a:cs typeface="Arial" panose="020B0604020202020204" pitchFamily="34" charset="0"/>
              </a:rPr>
              <a:t>):</a:t>
            </a:r>
          </a:p>
          <a:p>
            <a:r>
              <a:rPr lang="de-DE" dirty="0">
                <a:latin typeface="Arial" panose="020B0604020202020204" pitchFamily="34" charset="0"/>
                <a:cs typeface="Arial" panose="020B0604020202020204" pitchFamily="34" charset="0"/>
              </a:rPr>
              <a:t>LD. Impact </a:t>
            </a:r>
            <a:r>
              <a:rPr lang="de-DE" dirty="0" err="1">
                <a:latin typeface="Arial" panose="020B0604020202020204" pitchFamily="34" charset="0"/>
                <a:cs typeface="Arial" panose="020B0604020202020204" pitchFamily="34" charset="0"/>
              </a:rPr>
              <a:t>of</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linkage</a:t>
            </a:r>
            <a:r>
              <a:rPr lang="de-DE" dirty="0">
                <a:latin typeface="Arial" panose="020B0604020202020204" pitchFamily="34" charset="0"/>
                <a:cs typeface="Arial" panose="020B0604020202020204" pitchFamily="34" charset="0"/>
              </a:rPr>
              <a:t>, LD, </a:t>
            </a:r>
            <a:r>
              <a:rPr lang="de-DE" dirty="0" err="1">
                <a:latin typeface="Arial" panose="020B0604020202020204" pitchFamily="34" charset="0"/>
                <a:cs typeface="Arial" panose="020B0604020202020204" pitchFamily="34" charset="0"/>
              </a:rPr>
              <a:t>gamete</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phases</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of</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parents</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of</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genetic</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variance</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from</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segregatation</a:t>
            </a:r>
            <a:endParaRPr lang="de-DE" dirty="0">
              <a:latin typeface="Arial" panose="020B0604020202020204" pitchFamily="34" charset="0"/>
              <a:cs typeface="Arial" panose="020B0604020202020204" pitchFamily="34" charset="0"/>
            </a:endParaRPr>
          </a:p>
          <a:p>
            <a:endParaRPr lang="de-DE"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Algebra:  </a:t>
            </a:r>
          </a:p>
          <a:p>
            <a:r>
              <a:rPr lang="de-DE" dirty="0" err="1">
                <a:latin typeface="Arial" panose="020B0604020202020204" pitchFamily="34" charset="0"/>
                <a:cs typeface="Arial" panose="020B0604020202020204" pitchFamily="34" charset="0"/>
              </a:rPr>
              <a:t>Linkage</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You</a:t>
            </a:r>
            <a:r>
              <a:rPr lang="de-DE" dirty="0">
                <a:latin typeface="Arial" panose="020B0604020202020204" pitchFamily="34" charset="0"/>
                <a:cs typeface="Arial" panose="020B0604020202020204" pitchFamily="34" charset="0"/>
              </a:rPr>
              <a:t> find </a:t>
            </a:r>
            <a:r>
              <a:rPr lang="de-DE" dirty="0" err="1">
                <a:latin typeface="Arial" panose="020B0604020202020204" pitchFamily="34" charset="0"/>
                <a:cs typeface="Arial" panose="020B0604020202020204" pitchFamily="34" charset="0"/>
              </a:rPr>
              <a:t>parameters</a:t>
            </a:r>
            <a:r>
              <a:rPr lang="de-DE" dirty="0">
                <a:latin typeface="Arial" panose="020B0604020202020204" pitchFamily="34" charset="0"/>
                <a:cs typeface="Arial" panose="020B0604020202020204" pitchFamily="34" charset="0"/>
              </a:rPr>
              <a:t> </a:t>
            </a:r>
            <a:r>
              <a:rPr lang="el-GR" dirty="0">
                <a:latin typeface="Arial" panose="020B0604020202020204" pitchFamily="34" charset="0"/>
                <a:cs typeface="Arial" panose="020B0604020202020204" pitchFamily="34" charset="0"/>
              </a:rPr>
              <a:t>λ</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and</a:t>
            </a:r>
            <a:r>
              <a:rPr lang="de-DE" dirty="0">
                <a:latin typeface="Arial" panose="020B0604020202020204" pitchFamily="34" charset="0"/>
                <a:cs typeface="Arial" panose="020B0604020202020204" pitchFamily="34" charset="0"/>
              </a:rPr>
              <a:t> r (</a:t>
            </a:r>
            <a:r>
              <a:rPr lang="de-DE" dirty="0" err="1">
                <a:latin typeface="Arial" panose="020B0604020202020204" pitchFamily="34" charset="0"/>
                <a:cs typeface="Arial" panose="020B0604020202020204" pitchFamily="34" charset="0"/>
              </a:rPr>
              <a:t>synonymous</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to</a:t>
            </a:r>
            <a:r>
              <a:rPr lang="de-DE" dirty="0">
                <a:latin typeface="Arial" panose="020B0604020202020204" pitchFamily="34" charset="0"/>
                <a:cs typeface="Arial" panose="020B0604020202020204" pitchFamily="34" charset="0"/>
              </a:rPr>
              <a:t> c) </a:t>
            </a:r>
            <a:br>
              <a:rPr lang="de-DE" dirty="0">
                <a:latin typeface="Arial" panose="020B0604020202020204" pitchFamily="34" charset="0"/>
                <a:cs typeface="Arial" panose="020B0604020202020204" pitchFamily="34" charset="0"/>
              </a:rPr>
            </a:br>
            <a:r>
              <a:rPr lang="de-DE" dirty="0">
                <a:latin typeface="Arial" panose="020B0604020202020204" pitchFamily="34" charset="0"/>
                <a:cs typeface="Arial" panose="020B0604020202020204" pitchFamily="34" charset="0"/>
              </a:rPr>
              <a:t>So-</a:t>
            </a:r>
            <a:r>
              <a:rPr lang="de-DE" dirty="0" err="1">
                <a:latin typeface="Arial" panose="020B0604020202020204" pitchFamily="34" charset="0"/>
                <a:cs typeface="Arial" panose="020B0604020202020204" pitchFamily="34" charset="0"/>
              </a:rPr>
              <a:t>called</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linkage</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parameter</a:t>
            </a:r>
            <a:r>
              <a:rPr lang="de-DE" dirty="0">
                <a:latin typeface="Arial" panose="020B0604020202020204" pitchFamily="34" charset="0"/>
                <a:cs typeface="Arial" panose="020B0604020202020204" pitchFamily="34" charset="0"/>
              </a:rPr>
              <a:t> </a:t>
            </a:r>
            <a:r>
              <a:rPr lang="el-GR" dirty="0">
                <a:latin typeface="Arial" panose="020B0604020202020204" pitchFamily="34" charset="0"/>
                <a:cs typeface="Arial" panose="020B0604020202020204" pitchFamily="34" charset="0"/>
              </a:rPr>
              <a:t>λ</a:t>
            </a:r>
            <a:r>
              <a:rPr lang="de-DE" dirty="0">
                <a:latin typeface="Arial" panose="020B0604020202020204" pitchFamily="34" charset="0"/>
                <a:cs typeface="Arial" panose="020B0604020202020204" pitchFamily="34" charset="0"/>
              </a:rPr>
              <a:t>. 0&lt;</a:t>
            </a:r>
            <a:r>
              <a:rPr lang="el-GR" dirty="0">
                <a:latin typeface="Arial" panose="020B0604020202020204" pitchFamily="34" charset="0"/>
                <a:cs typeface="Arial" panose="020B0604020202020204" pitchFamily="34" charset="0"/>
              </a:rPr>
              <a:t>λ</a:t>
            </a:r>
            <a:r>
              <a:rPr lang="de-DE" dirty="0">
                <a:latin typeface="Arial" panose="020B0604020202020204" pitchFamily="34" charset="0"/>
                <a:cs typeface="Arial" panose="020B0604020202020204" pitchFamily="34" charset="0"/>
              </a:rPr>
              <a:t>&lt;1, </a:t>
            </a:r>
            <a:r>
              <a:rPr lang="el-GR" dirty="0">
                <a:latin typeface="Arial" panose="020B0604020202020204" pitchFamily="34" charset="0"/>
                <a:cs typeface="Arial" panose="020B0604020202020204" pitchFamily="34" charset="0"/>
              </a:rPr>
              <a:t>λ</a:t>
            </a:r>
            <a:r>
              <a:rPr lang="de-DE" dirty="0">
                <a:latin typeface="Arial" panose="020B0604020202020204" pitchFamily="34" charset="0"/>
                <a:cs typeface="Arial" panose="020B0604020202020204" pitchFamily="34" charset="0"/>
              </a:rPr>
              <a:t>=0 </a:t>
            </a:r>
            <a:r>
              <a:rPr lang="de-DE" dirty="0" err="1">
                <a:latin typeface="Arial" panose="020B0604020202020204" pitchFamily="34" charset="0"/>
                <a:cs typeface="Arial" panose="020B0604020202020204" pitchFamily="34" charset="0"/>
              </a:rPr>
              <a:t>means</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zero</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linkage</a:t>
            </a:r>
            <a:r>
              <a:rPr lang="de-DE" dirty="0">
                <a:latin typeface="Arial" panose="020B0604020202020204" pitchFamily="34" charset="0"/>
                <a:cs typeface="Arial" panose="020B0604020202020204" pitchFamily="34" charset="0"/>
              </a:rPr>
              <a:t>, </a:t>
            </a:r>
            <a:r>
              <a:rPr lang="el-GR" dirty="0">
                <a:latin typeface="Arial" panose="020B0604020202020204" pitchFamily="34" charset="0"/>
                <a:cs typeface="Arial" panose="020B0604020202020204" pitchFamily="34" charset="0"/>
              </a:rPr>
              <a:t>λ</a:t>
            </a:r>
            <a:r>
              <a:rPr lang="de-DE" dirty="0">
                <a:latin typeface="Arial" panose="020B0604020202020204" pitchFamily="34" charset="0"/>
                <a:cs typeface="Arial" panose="020B0604020202020204" pitchFamily="34" charset="0"/>
              </a:rPr>
              <a:t>=1 </a:t>
            </a:r>
            <a:r>
              <a:rPr lang="de-DE" dirty="0" err="1">
                <a:latin typeface="Arial" panose="020B0604020202020204" pitchFamily="34" charset="0"/>
                <a:cs typeface="Arial" panose="020B0604020202020204" pitchFamily="34" charset="0"/>
              </a:rPr>
              <a:t>means</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full</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linkage</a:t>
            </a:r>
            <a:r>
              <a:rPr lang="de-DE" dirty="0">
                <a:latin typeface="Arial" panose="020B0604020202020204" pitchFamily="34" charset="0"/>
                <a:cs typeface="Arial" panose="020B0604020202020204" pitchFamily="34" charset="0"/>
              </a:rPr>
              <a:t>  </a:t>
            </a:r>
          </a:p>
          <a:p>
            <a:r>
              <a:rPr lang="de-DE" dirty="0">
                <a:latin typeface="Arial" panose="020B0604020202020204" pitchFamily="34" charset="0"/>
                <a:cs typeface="Arial" panose="020B0604020202020204" pitchFamily="34" charset="0"/>
              </a:rPr>
              <a:t>So-</a:t>
            </a:r>
            <a:r>
              <a:rPr lang="de-DE" dirty="0" err="1">
                <a:latin typeface="Arial" panose="020B0604020202020204" pitchFamily="34" charset="0"/>
                <a:cs typeface="Arial" panose="020B0604020202020204" pitchFamily="34" charset="0"/>
              </a:rPr>
              <a:t>called</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recombination</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value</a:t>
            </a:r>
            <a:r>
              <a:rPr lang="de-DE" dirty="0">
                <a:latin typeface="Arial" panose="020B0604020202020204" pitchFamily="34" charset="0"/>
                <a:cs typeface="Arial" panose="020B0604020202020204" pitchFamily="34" charset="0"/>
              </a:rPr>
              <a:t> r (synonyme c). 0&lt;c&lt;0.5. 0.5 </a:t>
            </a:r>
            <a:r>
              <a:rPr lang="de-DE" dirty="0" err="1">
                <a:latin typeface="Arial" panose="020B0604020202020204" pitchFamily="34" charset="0"/>
                <a:cs typeface="Arial" panose="020B0604020202020204" pitchFamily="34" charset="0"/>
              </a:rPr>
              <a:t>means</a:t>
            </a:r>
            <a:r>
              <a:rPr lang="de-DE" dirty="0">
                <a:latin typeface="Arial" panose="020B0604020202020204" pitchFamily="34" charset="0"/>
                <a:cs typeface="Arial" panose="020B0604020202020204" pitchFamily="34" charset="0"/>
              </a:rPr>
              <a:t> 50:50 </a:t>
            </a:r>
            <a:r>
              <a:rPr lang="de-DE" dirty="0" err="1">
                <a:latin typeface="Arial" panose="020B0604020202020204" pitchFamily="34" charset="0"/>
                <a:cs typeface="Arial" panose="020B0604020202020204" pitchFamily="34" charset="0"/>
              </a:rPr>
              <a:t>exchange</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zero</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linkage</a:t>
            </a:r>
            <a:r>
              <a:rPr lang="de-DE" dirty="0">
                <a:latin typeface="Arial" panose="020B0604020202020204" pitchFamily="34" charset="0"/>
                <a:cs typeface="Arial" panose="020B0604020202020204" pitchFamily="34" charset="0"/>
              </a:rPr>
              <a:t>), 0 </a:t>
            </a:r>
            <a:r>
              <a:rPr lang="de-DE" dirty="0" err="1">
                <a:latin typeface="Arial" panose="020B0604020202020204" pitchFamily="34" charset="0"/>
                <a:cs typeface="Arial" panose="020B0604020202020204" pitchFamily="34" charset="0"/>
              </a:rPr>
              <a:t>means</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no</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exchange</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full</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linkage</a:t>
            </a:r>
            <a:r>
              <a:rPr lang="de-DE" dirty="0">
                <a:latin typeface="Arial" panose="020B0604020202020204" pitchFamily="34" charset="0"/>
                <a:cs typeface="Arial" panose="020B0604020202020204" pitchFamily="34" charset="0"/>
              </a:rPr>
              <a:t>); </a:t>
            </a:r>
            <a:r>
              <a:rPr lang="el-GR" dirty="0">
                <a:latin typeface="Arial" panose="020B0604020202020204" pitchFamily="34" charset="0"/>
                <a:cs typeface="Arial" panose="020B0604020202020204" pitchFamily="34" charset="0"/>
              </a:rPr>
              <a:t>λ </a:t>
            </a:r>
            <a:r>
              <a:rPr lang="de-DE" dirty="0">
                <a:latin typeface="Arial" panose="020B0604020202020204" pitchFamily="34" charset="0"/>
                <a:cs typeface="Arial" panose="020B0604020202020204" pitchFamily="34" charset="0"/>
              </a:rPr>
              <a:t>= 1-2c.</a:t>
            </a:r>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de-DE" dirty="0">
                <a:latin typeface="Arial" panose="020B0604020202020204" pitchFamily="34" charset="0"/>
                <a:cs typeface="Arial" panose="020B0604020202020204" pitchFamily="34" charset="0"/>
              </a:rPr>
              <a:t>D </a:t>
            </a:r>
            <a:r>
              <a:rPr lang="de-DE" dirty="0" err="1">
                <a:latin typeface="Arial" panose="020B0604020202020204" pitchFamily="34" charset="0"/>
                <a:cs typeface="Arial" panose="020B0604020202020204" pitchFamily="34" charset="0"/>
              </a:rPr>
              <a:t>between</a:t>
            </a:r>
            <a:r>
              <a:rPr lang="de-DE" dirty="0">
                <a:latin typeface="Arial" panose="020B0604020202020204" pitchFamily="34" charset="0"/>
                <a:cs typeface="Arial" panose="020B0604020202020204" pitchFamily="34" charset="0"/>
              </a:rPr>
              <a:t> loci = </a:t>
            </a:r>
            <a:r>
              <a:rPr lang="de-DE" dirty="0" err="1">
                <a:latin typeface="Arial" panose="020B0604020202020204" pitchFamily="34" charset="0"/>
                <a:cs typeface="Arial" panose="020B0604020202020204" pitchFamily="34" charset="0"/>
              </a:rPr>
              <a:t>r∙u-s∙t</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r,s,t,u</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are</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frequency</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of</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two</a:t>
            </a:r>
            <a:r>
              <a:rPr lang="de-DE" dirty="0">
                <a:latin typeface="Arial" panose="020B0604020202020204" pitchFamily="34" charset="0"/>
                <a:cs typeface="Arial" panose="020B0604020202020204" pitchFamily="34" charset="0"/>
              </a:rPr>
              <a:t>-loci </a:t>
            </a:r>
            <a:r>
              <a:rPr lang="de-DE" dirty="0" err="1">
                <a:latin typeface="Arial" panose="020B0604020202020204" pitchFamily="34" charset="0"/>
                <a:cs typeface="Arial" panose="020B0604020202020204" pitchFamily="34" charset="0"/>
              </a:rPr>
              <a:t>haplotypes</a:t>
            </a:r>
            <a:r>
              <a:rPr lang="de-DE" dirty="0">
                <a:latin typeface="Arial" panose="020B0604020202020204" pitchFamily="34" charset="0"/>
                <a:cs typeface="Arial" panose="020B0604020202020204" pitchFamily="34" charset="0"/>
              </a:rPr>
              <a:t>.</a:t>
            </a:r>
            <a:br>
              <a:rPr lang="de-DE" dirty="0">
                <a:latin typeface="Arial" panose="020B0604020202020204" pitchFamily="34" charset="0"/>
                <a:cs typeface="Arial" panose="020B0604020202020204" pitchFamily="34" charset="0"/>
              </a:rPr>
            </a:br>
            <a:r>
              <a:rPr lang="de-DE" dirty="0">
                <a:latin typeface="Arial" panose="020B0604020202020204" pitchFamily="34" charset="0"/>
                <a:cs typeface="Arial" panose="020B0604020202020204" pitchFamily="34" charset="0"/>
              </a:rPr>
              <a:t>R² </a:t>
            </a:r>
            <a:r>
              <a:rPr lang="de-DE" dirty="0" err="1">
                <a:latin typeface="Arial" panose="020B0604020202020204" pitchFamily="34" charset="0"/>
                <a:cs typeface="Arial" panose="020B0604020202020204" pitchFamily="34" charset="0"/>
              </a:rPr>
              <a:t>between</a:t>
            </a:r>
            <a:r>
              <a:rPr lang="de-DE" dirty="0">
                <a:latin typeface="Arial" panose="020B0604020202020204" pitchFamily="34" charset="0"/>
                <a:cs typeface="Arial" panose="020B0604020202020204" pitchFamily="34" charset="0"/>
              </a:rPr>
              <a:t> loci = D</a:t>
            </a:r>
            <a:r>
              <a:rPr lang="de-DE" baseline="30000" dirty="0">
                <a:latin typeface="Arial" panose="020B0604020202020204" pitchFamily="34" charset="0"/>
                <a:cs typeface="Arial" panose="020B0604020202020204" pitchFamily="34" charset="0"/>
              </a:rPr>
              <a:t>2 </a:t>
            </a:r>
            <a:r>
              <a:rPr lang="de-DE" dirty="0">
                <a:latin typeface="Arial" panose="020B0604020202020204" pitchFamily="34" charset="0"/>
                <a:cs typeface="Arial" panose="020B0604020202020204" pitchFamily="34" charset="0"/>
              </a:rPr>
              <a:t>/ [(p(A) ∙ q(a) ∙ p(B) ∙ q(b)] </a:t>
            </a:r>
          </a:p>
        </p:txBody>
      </p:sp>
    </p:spTree>
    <p:extLst>
      <p:ext uri="{BB962C8B-B14F-4D97-AF65-F5344CB8AC3E}">
        <p14:creationId xmlns:p14="http://schemas.microsoft.com/office/powerpoint/2010/main" val="2879839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4"/>
          <p:cNvSpPr txBox="1">
            <a:spLocks noChangeArrowheads="1"/>
          </p:cNvSpPr>
          <p:nvPr/>
        </p:nvSpPr>
        <p:spPr bwMode="auto">
          <a:xfrm>
            <a:off x="72000" y="18522"/>
            <a:ext cx="12047675" cy="461665"/>
          </a:xfrm>
          <a:prstGeom prst="rect">
            <a:avLst/>
          </a:prstGeom>
          <a:solidFill>
            <a:schemeClr val="bg1"/>
          </a:solidFill>
          <a:ln>
            <a:noFill/>
          </a:ln>
          <a:effectLst>
            <a:outerShdw blurRad="50800" dist="38100" dir="2700000" algn="tl" rotWithShape="0">
              <a:prstClr val="black">
                <a:alpha val="40000"/>
              </a:prstClr>
            </a:outerShdw>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GB" sz="2400" dirty="0">
                <a:solidFill>
                  <a:srgbClr val="0000FF"/>
                </a:solidFill>
                <a:latin typeface="Arial" panose="020B0604020202020204" pitchFamily="34" charset="0"/>
                <a:cs typeface="Arial" panose="020B0604020202020204" pitchFamily="34" charset="0"/>
              </a:rPr>
              <a:t>How</a:t>
            </a:r>
            <a:r>
              <a:rPr lang="en-GB" sz="2400" dirty="0">
                <a:latin typeface="Arial" panose="020B0604020202020204" pitchFamily="34" charset="0"/>
                <a:cs typeface="Arial" panose="020B0604020202020204" pitchFamily="34" charset="0"/>
              </a:rPr>
              <a:t> to quantify Gamete Phase Disequilibria?  </a:t>
            </a:r>
            <a:r>
              <a:rPr lang="en-GB" sz="2400" dirty="0">
                <a:solidFill>
                  <a:schemeClr val="tx1">
                    <a:lumMod val="50000"/>
                    <a:lumOff val="50000"/>
                  </a:schemeClr>
                </a:solidFill>
                <a:latin typeface="Arial" panose="020B0604020202020204" pitchFamily="34" charset="0"/>
                <a:cs typeface="Arial" panose="020B0604020202020204" pitchFamily="34" charset="0"/>
              </a:rPr>
              <a:t>Here it is zero: We have </a:t>
            </a:r>
            <a:r>
              <a:rPr lang="en-GB" sz="2400" dirty="0">
                <a:solidFill>
                  <a:schemeClr val="tx1">
                    <a:lumMod val="50000"/>
                    <a:lumOff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Equilibrium</a:t>
            </a:r>
          </a:p>
        </p:txBody>
      </p:sp>
      <p:grpSp>
        <p:nvGrpSpPr>
          <p:cNvPr id="10" name="Group 9"/>
          <p:cNvGrpSpPr/>
          <p:nvPr/>
        </p:nvGrpSpPr>
        <p:grpSpPr>
          <a:xfrm>
            <a:off x="96309" y="656166"/>
            <a:ext cx="8439679" cy="6020330"/>
            <a:chOff x="96309" y="651933"/>
            <a:chExt cx="8439679" cy="6020330"/>
          </a:xfrm>
        </p:grpSpPr>
        <p:sp>
          <p:nvSpPr>
            <p:cNvPr id="6" name="Rectangle 5"/>
            <p:cNvSpPr/>
            <p:nvPr/>
          </p:nvSpPr>
          <p:spPr>
            <a:xfrm>
              <a:off x="96309" y="651933"/>
              <a:ext cx="7007224" cy="5770034"/>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9" name="Object 8"/>
            <p:cNvGraphicFramePr>
              <a:graphicFrameLocks noChangeAspect="1"/>
            </p:cNvGraphicFramePr>
            <p:nvPr>
              <p:extLst>
                <p:ext uri="{D42A27DB-BD31-4B8C-83A1-F6EECF244321}">
                  <p14:modId xmlns:p14="http://schemas.microsoft.com/office/powerpoint/2010/main" val="689921438"/>
                </p:ext>
              </p:extLst>
            </p:nvPr>
          </p:nvGraphicFramePr>
          <p:xfrm>
            <a:off x="109538" y="727075"/>
            <a:ext cx="8426450" cy="5945188"/>
          </p:xfrm>
          <a:graphic>
            <a:graphicData uri="http://schemas.openxmlformats.org/presentationml/2006/ole">
              <mc:AlternateContent xmlns:mc="http://schemas.openxmlformats.org/markup-compatibility/2006">
                <mc:Choice xmlns:v="urn:schemas-microsoft-com:vml" Requires="v">
                  <p:oleObj spid="_x0000_s1242" name="Document" r:id="rId3" imgW="8426322" imgH="5945587" progId="Word.Document.12">
                    <p:link updateAutomatic="1"/>
                  </p:oleObj>
                </mc:Choice>
                <mc:Fallback>
                  <p:oleObj name="Document" r:id="rId3" imgW="8426322" imgH="5945587" progId="Word.Document.12">
                    <p:link updateAutomatic="1"/>
                    <p:pic>
                      <p:nvPicPr>
                        <p:cNvPr id="0" name=""/>
                        <p:cNvPicPr/>
                        <p:nvPr/>
                      </p:nvPicPr>
                      <p:blipFill>
                        <a:blip r:embed="rId4"/>
                        <a:stretch>
                          <a:fillRect/>
                        </a:stretch>
                      </p:blipFill>
                      <p:spPr>
                        <a:xfrm>
                          <a:off x="109538" y="727075"/>
                          <a:ext cx="8426450" cy="5945188"/>
                        </a:xfrm>
                        <a:prstGeom prst="rect">
                          <a:avLst/>
                        </a:prstGeom>
                      </p:spPr>
                    </p:pic>
                  </p:oleObj>
                </mc:Fallback>
              </mc:AlternateContent>
            </a:graphicData>
          </a:graphic>
        </p:graphicFrame>
      </p:grpSp>
      <p:sp>
        <p:nvSpPr>
          <p:cNvPr id="7" name="TextBox 6"/>
          <p:cNvSpPr txBox="1"/>
          <p:nvPr/>
        </p:nvSpPr>
        <p:spPr>
          <a:xfrm>
            <a:off x="7243233" y="555329"/>
            <a:ext cx="4876442" cy="5909310"/>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GB" dirty="0">
                <a:latin typeface="Arial" panose="020B0604020202020204" pitchFamily="34" charset="0"/>
                <a:cs typeface="Arial" panose="020B0604020202020204" pitchFamily="34" charset="0"/>
              </a:rPr>
              <a:t>We take different allele frequencies in the 1. and 2. locus (p=0.5 </a:t>
            </a:r>
            <a:r>
              <a:rPr lang="en-GB" i="1" dirty="0">
                <a:latin typeface="Arial" panose="020B0604020202020204" pitchFamily="34" charset="0"/>
                <a:cs typeface="Arial" panose="020B0604020202020204" pitchFamily="34" charset="0"/>
              </a:rPr>
              <a:t>vs</a:t>
            </a:r>
            <a:r>
              <a:rPr lang="en-GB" dirty="0">
                <a:latin typeface="Arial" panose="020B0604020202020204" pitchFamily="34" charset="0"/>
                <a:cs typeface="Arial" panose="020B0604020202020204" pitchFamily="34" charset="0"/>
              </a:rPr>
              <a:t> </a:t>
            </a:r>
            <a:r>
              <a:rPr lang="en-GB" dirty="0">
                <a:solidFill>
                  <a:srgbClr val="FF0000"/>
                </a:solidFill>
                <a:latin typeface="Arial" panose="020B0604020202020204" pitchFamily="34" charset="0"/>
                <a:cs typeface="Arial" panose="020B0604020202020204" pitchFamily="34" charset="0"/>
              </a:rPr>
              <a:t>p=1/6</a:t>
            </a:r>
            <a:r>
              <a:rPr lang="en-GB" dirty="0">
                <a:latin typeface="Arial" panose="020B0604020202020204" pitchFamily="34" charset="0"/>
                <a:cs typeface="Arial" panose="020B0604020202020204" pitchFamily="34" charset="0"/>
              </a:rPr>
              <a:t>).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 table present a case of perfect Gamete Phase </a:t>
            </a:r>
            <a:r>
              <a:rPr lang="en-GB" dirty="0">
                <a:solidFill>
                  <a:schemeClr val="tx1">
                    <a:lumMod val="50000"/>
                    <a:lumOff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Equilibrium</a:t>
            </a:r>
            <a:r>
              <a:rPr lang="en-GB" dirty="0">
                <a:latin typeface="Arial" panose="020B0604020202020204" pitchFamily="34" charset="0"/>
                <a:cs typeface="Arial" panose="020B0604020202020204" pitchFamily="34" charset="0"/>
              </a:rPr>
              <a:t>. Of course, the reason to take the super small sample of 12 gametes is just to deal with a short table, 12 is not a useful or typical number of gametes for Breeding, you know why.</a:t>
            </a:r>
          </a:p>
          <a:p>
            <a:endParaRPr lang="en-GB" dirty="0">
              <a:solidFill>
                <a:srgbClr val="0000FF"/>
              </a:solidFill>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One allele (here A or B) was coded as 1.</a:t>
            </a:r>
          </a:p>
          <a:p>
            <a:r>
              <a:rPr lang="en-GB" dirty="0">
                <a:latin typeface="Arial" panose="020B0604020202020204" pitchFamily="34" charset="0"/>
                <a:cs typeface="Arial" panose="020B0604020202020204" pitchFamily="34" charset="0"/>
              </a:rPr>
              <a:t>The ‚other‘ allele (here a or b) coded as 0,</a:t>
            </a:r>
          </a:p>
          <a:p>
            <a:r>
              <a:rPr lang="en-GB" dirty="0">
                <a:latin typeface="Arial" panose="020B0604020202020204" pitchFamily="34" charset="0"/>
                <a:cs typeface="Arial" panose="020B0604020202020204" pitchFamily="34" charset="0"/>
              </a:rPr>
              <a:t>to allow for Algebra.</a:t>
            </a:r>
          </a:p>
          <a:p>
            <a:endParaRPr lang="en-GB" dirty="0">
              <a:latin typeface="Arial" panose="020B0604020202020204" pitchFamily="34" charset="0"/>
              <a:cs typeface="Arial" panose="020B0604020202020204" pitchFamily="34" charset="0"/>
            </a:endParaRPr>
          </a:p>
          <a:p>
            <a:r>
              <a:rPr lang="en-GB" dirty="0">
                <a:solidFill>
                  <a:schemeClr val="tx1">
                    <a:lumMod val="50000"/>
                    <a:lumOff val="50000"/>
                  </a:schemeClr>
                </a:solidFill>
                <a:latin typeface="Arial" panose="020B0604020202020204" pitchFamily="34" charset="0"/>
                <a:cs typeface="Arial" panose="020B0604020202020204" pitchFamily="34" charset="0"/>
              </a:rPr>
              <a:t>Gametes at LD=0 cause, after Random Mating, a multi-locus HWE (aka </a:t>
            </a:r>
            <a:r>
              <a:rPr lang="en-GB" dirty="0">
                <a:latin typeface="Arial" panose="020B0604020202020204" pitchFamily="34" charset="0"/>
                <a:cs typeface="Arial" panose="020B0604020202020204" pitchFamily="34" charset="0"/>
              </a:rPr>
              <a:t>Generalized HWE)</a:t>
            </a:r>
            <a:r>
              <a:rPr lang="en-GB" dirty="0">
                <a:solidFill>
                  <a:schemeClr val="tx1">
                    <a:lumMod val="50000"/>
                    <a:lumOff val="50000"/>
                  </a:schemeClr>
                </a:solidFill>
                <a:latin typeface="Arial" panose="020B0604020202020204" pitchFamily="34" charset="0"/>
                <a:cs typeface="Arial" panose="020B0604020202020204" pitchFamily="34" charset="0"/>
              </a:rPr>
              <a:t>. See: We would then have 2p‘q‘ = 2(1/2)(1/2) heterozygotes </a:t>
            </a:r>
            <a:r>
              <a:rPr lang="en-GB" dirty="0">
                <a:latin typeface="Arial" panose="020B0604020202020204" pitchFamily="34" charset="0"/>
                <a:cs typeface="Arial" panose="020B0604020202020204" pitchFamily="34" charset="0"/>
              </a:rPr>
              <a:t>(A</a:t>
            </a:r>
            <a:r>
              <a:rPr lang="en-GB" dirty="0">
                <a:solidFill>
                  <a:srgbClr val="0000FF"/>
                </a:solidFill>
                <a:latin typeface="Arial" panose="020B0604020202020204" pitchFamily="34" charset="0"/>
                <a:cs typeface="Arial" panose="020B0604020202020204" pitchFamily="34" charset="0"/>
              </a:rPr>
              <a:t>a</a:t>
            </a:r>
            <a:r>
              <a:rPr lang="en-GB" dirty="0">
                <a:latin typeface="Arial" panose="020B0604020202020204" pitchFamily="34" charset="0"/>
                <a:cs typeface="Arial" panose="020B0604020202020204" pitchFamily="34" charset="0"/>
              </a:rPr>
              <a:t>) </a:t>
            </a:r>
            <a:r>
              <a:rPr lang="en-GB" dirty="0">
                <a:solidFill>
                  <a:schemeClr val="tx1">
                    <a:lumMod val="50000"/>
                    <a:lumOff val="50000"/>
                  </a:schemeClr>
                </a:solidFill>
                <a:latin typeface="Arial" panose="020B0604020202020204" pitchFamily="34" charset="0"/>
                <a:cs typeface="Arial" panose="020B0604020202020204" pitchFamily="34" charset="0"/>
              </a:rPr>
              <a:t>genotypes </a:t>
            </a:r>
            <a:r>
              <a:rPr lang="en-GB" dirty="0">
                <a:solidFill>
                  <a:srgbClr val="0000FF"/>
                </a:solidFill>
                <a:latin typeface="Arial" panose="020B0604020202020204" pitchFamily="34" charset="0"/>
                <a:cs typeface="Arial" panose="020B0604020202020204" pitchFamily="34" charset="0"/>
              </a:rPr>
              <a:t>and</a:t>
            </a:r>
            <a:r>
              <a:rPr lang="en-GB" dirty="0">
                <a:solidFill>
                  <a:schemeClr val="tx1">
                    <a:lumMod val="50000"/>
                    <a:lumOff val="50000"/>
                  </a:schemeClr>
                </a:solidFill>
                <a:latin typeface="Arial" panose="020B0604020202020204" pitchFamily="34" charset="0"/>
                <a:cs typeface="Arial" panose="020B0604020202020204" pitchFamily="34" charset="0"/>
              </a:rPr>
              <a:t> 2p‘‘q‘‘=2(1/6)(5/6) heterozygotes </a:t>
            </a:r>
            <a:r>
              <a:rPr lang="en-GB" dirty="0">
                <a:latin typeface="Arial" panose="020B0604020202020204" pitchFamily="34" charset="0"/>
                <a:cs typeface="Arial" panose="020B0604020202020204" pitchFamily="34" charset="0"/>
              </a:rPr>
              <a:t>(</a:t>
            </a:r>
            <a:r>
              <a:rPr lang="en-GB" dirty="0">
                <a:solidFill>
                  <a:srgbClr val="FF0000"/>
                </a:solidFill>
                <a:latin typeface="Arial" panose="020B0604020202020204" pitchFamily="34" charset="0"/>
                <a:cs typeface="Arial" panose="020B0604020202020204" pitchFamily="34" charset="0"/>
              </a:rPr>
              <a:t>B</a:t>
            </a:r>
            <a:r>
              <a:rPr lang="en-GB" dirty="0">
                <a:latin typeface="Arial" panose="020B0604020202020204" pitchFamily="34" charset="0"/>
                <a:cs typeface="Arial" panose="020B0604020202020204" pitchFamily="34" charset="0"/>
              </a:rPr>
              <a:t>b)</a:t>
            </a:r>
            <a:r>
              <a:rPr lang="en-GB" dirty="0">
                <a:solidFill>
                  <a:schemeClr val="tx1">
                    <a:lumMod val="50000"/>
                    <a:lumOff val="50000"/>
                  </a:schemeClr>
                </a:solidFill>
                <a:latin typeface="Arial" panose="020B0604020202020204" pitchFamily="34" charset="0"/>
                <a:cs typeface="Arial" panose="020B0604020202020204" pitchFamily="34" charset="0"/>
              </a:rPr>
              <a:t>; </a:t>
            </a:r>
            <a:r>
              <a:rPr lang="en-GB" dirty="0">
                <a:solidFill>
                  <a:srgbClr val="0000FF"/>
                </a:solidFill>
                <a:latin typeface="Arial" panose="020B0604020202020204" pitchFamily="34" charset="0"/>
                <a:cs typeface="Arial" panose="020B0604020202020204" pitchFamily="34" charset="0"/>
              </a:rPr>
              <a:t>and </a:t>
            </a:r>
            <a:r>
              <a:rPr lang="en-GB" b="1"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GB" dirty="0">
                <a:solidFill>
                  <a:srgbClr val="0000FF"/>
                </a:solidFill>
                <a:latin typeface="Arial" panose="020B0604020202020204" pitchFamily="34" charset="0"/>
                <a:cs typeface="Arial" panose="020B0604020202020204" pitchFamily="34" charset="0"/>
              </a:rPr>
              <a:t> </a:t>
            </a:r>
            <a:r>
              <a:rPr lang="en-GB" dirty="0">
                <a:solidFill>
                  <a:schemeClr val="tx1">
                    <a:lumMod val="50000"/>
                    <a:lumOff val="50000"/>
                  </a:schemeClr>
                </a:solidFill>
                <a:latin typeface="Arial" panose="020B0604020202020204" pitchFamily="34" charset="0"/>
                <a:cs typeface="Arial" panose="020B0604020202020204" pitchFamily="34" charset="0"/>
              </a:rPr>
              <a:t>(2p‘q‘)(2p‘‘q‘‘) = 4(1/4)(5/36) = (5/36) </a:t>
            </a:r>
            <a:r>
              <a:rPr lang="en-GB">
                <a:solidFill>
                  <a:schemeClr val="tx1">
                    <a:lumMod val="50000"/>
                    <a:lumOff val="50000"/>
                  </a:schemeClr>
                </a:solidFill>
                <a:latin typeface="Arial" panose="020B0604020202020204" pitchFamily="34" charset="0"/>
                <a:cs typeface="Arial" panose="020B0604020202020204" pitchFamily="34" charset="0"/>
              </a:rPr>
              <a:t>double heterozygotes </a:t>
            </a:r>
            <a:r>
              <a:rPr lang="en-GB" dirty="0" err="1">
                <a:latin typeface="Arial" panose="020B0604020202020204" pitchFamily="34" charset="0"/>
                <a:cs typeface="Arial" panose="020B0604020202020204" pitchFamily="34" charset="0"/>
              </a:rPr>
              <a:t>A</a:t>
            </a:r>
            <a:r>
              <a:rPr lang="en-GB" dirty="0" err="1">
                <a:solidFill>
                  <a:srgbClr val="0000FF"/>
                </a:solidFill>
                <a:latin typeface="Arial" panose="020B0604020202020204" pitchFamily="34" charset="0"/>
                <a:cs typeface="Arial" panose="020B0604020202020204" pitchFamily="34" charset="0"/>
              </a:rPr>
              <a:t>a</a:t>
            </a:r>
            <a:r>
              <a:rPr lang="en-GB" dirty="0" err="1">
                <a:latin typeface="Arial" panose="020B0604020202020204" pitchFamily="34" charset="0"/>
                <a:cs typeface="Arial" panose="020B0604020202020204" pitchFamily="34" charset="0"/>
              </a:rPr>
              <a:t>B</a:t>
            </a:r>
            <a:r>
              <a:rPr lang="en-GB" dirty="0" err="1">
                <a:solidFill>
                  <a:srgbClr val="FF0000"/>
                </a:solidFill>
                <a:latin typeface="Arial" panose="020B0604020202020204" pitchFamily="34" charset="0"/>
                <a:cs typeface="Arial" panose="020B0604020202020204" pitchFamily="34" charset="0"/>
              </a:rPr>
              <a:t>b</a:t>
            </a:r>
            <a:r>
              <a:rPr lang="en-GB" dirty="0">
                <a:latin typeface="Arial" panose="020B0604020202020204" pitchFamily="34" charset="0"/>
                <a:cs typeface="Arial" panose="020B0604020202020204" pitchFamily="34" charset="0"/>
              </a:rPr>
              <a:t> </a:t>
            </a:r>
            <a:r>
              <a:rPr lang="en-GB" dirty="0">
                <a:solidFill>
                  <a:schemeClr val="tx1">
                    <a:lumMod val="50000"/>
                    <a:lumOff val="50000"/>
                  </a:schemeClr>
                </a:solidFill>
                <a:latin typeface="Arial" panose="020B0604020202020204" pitchFamily="34" charset="0"/>
                <a:cs typeface="Arial" panose="020B0604020202020204" pitchFamily="34" charset="0"/>
              </a:rPr>
              <a:t>(just as example)</a:t>
            </a:r>
            <a:r>
              <a:rPr lang="en-GB" dirty="0">
                <a:latin typeface="Arial" panose="020B0604020202020204" pitchFamily="34" charset="0"/>
                <a:cs typeface="Arial" panose="020B0604020202020204" pitchFamily="34" charset="0"/>
              </a:rPr>
              <a:t>.</a:t>
            </a:r>
          </a:p>
        </p:txBody>
      </p:sp>
      <p:sp>
        <p:nvSpPr>
          <p:cNvPr id="8" name="Right Triangle 7"/>
          <p:cNvSpPr/>
          <p:nvPr/>
        </p:nvSpPr>
        <p:spPr>
          <a:xfrm>
            <a:off x="2405" y="6642100"/>
            <a:ext cx="226195" cy="215900"/>
          </a:xfrm>
          <a:prstGeom prst="rtTriangle">
            <a:avLst/>
          </a:prstGeom>
          <a:gradFill flip="none" rotWithShape="1">
            <a:gsLst>
              <a:gs pos="0">
                <a:schemeClr val="tx1"/>
              </a:gs>
              <a:gs pos="100000">
                <a:schemeClr val="accent1">
                  <a:lumMod val="45000"/>
                  <a:lumOff val="55000"/>
                </a:schemeClr>
              </a:gs>
              <a:gs pos="100000">
                <a:srgbClr val="FFFF00"/>
              </a:gs>
              <a:gs pos="99000">
                <a:srgbClr val="FFFF00"/>
              </a:gs>
            </a:gsLst>
            <a:lin ang="5400000" scaled="1"/>
            <a:tileRect/>
          </a:gra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feld 5"/>
          <p:cNvSpPr txBox="1"/>
          <p:nvPr/>
        </p:nvSpPr>
        <p:spPr>
          <a:xfrm>
            <a:off x="11409830" y="6365558"/>
            <a:ext cx="782172" cy="46166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lgn="ctr"/>
            <a:fld id="{5B255CE3-06F4-4E80-85AD-A0878CDD5C50}" type="slidenum">
              <a:rPr lang="en-GB" sz="2400" smtClean="0">
                <a:latin typeface="Arial" panose="020B0604020202020204" pitchFamily="34" charset="0"/>
                <a:cs typeface="Arial" panose="020B0604020202020204" pitchFamily="34" charset="0"/>
              </a:rPr>
              <a:pPr algn="ctr"/>
              <a:t>4</a:t>
            </a:fld>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6875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4"/>
          <p:cNvSpPr txBox="1">
            <a:spLocks noChangeArrowheads="1"/>
          </p:cNvSpPr>
          <p:nvPr/>
        </p:nvSpPr>
        <p:spPr bwMode="auto">
          <a:xfrm>
            <a:off x="72000" y="18522"/>
            <a:ext cx="12026695" cy="461665"/>
          </a:xfrm>
          <a:prstGeom prst="rect">
            <a:avLst/>
          </a:prstGeom>
          <a:solidFill>
            <a:schemeClr val="bg1"/>
          </a:solidFill>
          <a:ln>
            <a:noFill/>
          </a:ln>
          <a:effectLst>
            <a:outerShdw blurRad="50800" dist="38100" dir="2700000" algn="tl" rotWithShape="0">
              <a:prstClr val="black">
                <a:alpha val="40000"/>
              </a:prstClr>
            </a:outerShdw>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GB" sz="2400" dirty="0">
                <a:solidFill>
                  <a:srgbClr val="0000FF"/>
                </a:solidFill>
                <a:latin typeface="Arial" panose="020B0604020202020204" pitchFamily="34" charset="0"/>
                <a:cs typeface="Arial" panose="020B0604020202020204" pitchFamily="34" charset="0"/>
              </a:rPr>
              <a:t>How</a:t>
            </a:r>
            <a:r>
              <a:rPr lang="en-GB" sz="2400" dirty="0">
                <a:latin typeface="Arial" panose="020B0604020202020204" pitchFamily="34" charset="0"/>
                <a:cs typeface="Arial" panose="020B0604020202020204" pitchFamily="34" charset="0"/>
              </a:rPr>
              <a:t> to quantify a Gamete Phase Disequilibrium? </a:t>
            </a:r>
            <a:r>
              <a:rPr lang="en-GB" sz="2400" i="1" dirty="0">
                <a:latin typeface="Arial" panose="020B0604020202020204" pitchFamily="34" charset="0"/>
                <a:cs typeface="Arial" panose="020B0604020202020204" pitchFamily="34" charset="0"/>
              </a:rPr>
              <a:t>E.g</a:t>
            </a:r>
            <a:r>
              <a:rPr lang="en-GB" sz="2400" dirty="0">
                <a:latin typeface="Arial" panose="020B0604020202020204" pitchFamily="34" charset="0"/>
                <a:cs typeface="Arial" panose="020B0604020202020204" pitchFamily="34" charset="0"/>
              </a:rPr>
              <a:t>. as correlation between 2 loci. </a:t>
            </a:r>
          </a:p>
        </p:txBody>
      </p:sp>
      <p:grpSp>
        <p:nvGrpSpPr>
          <p:cNvPr id="6" name="Group 5"/>
          <p:cNvGrpSpPr/>
          <p:nvPr/>
        </p:nvGrpSpPr>
        <p:grpSpPr>
          <a:xfrm>
            <a:off x="104398" y="740833"/>
            <a:ext cx="8456990" cy="5802842"/>
            <a:chOff x="104398" y="740833"/>
            <a:chExt cx="8456990" cy="5802842"/>
          </a:xfrm>
        </p:grpSpPr>
        <p:sp>
          <p:nvSpPr>
            <p:cNvPr id="5" name="Rectangle 4"/>
            <p:cNvSpPr/>
            <p:nvPr/>
          </p:nvSpPr>
          <p:spPr>
            <a:xfrm>
              <a:off x="104398" y="740833"/>
              <a:ext cx="7015862" cy="5592234"/>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8" name="Object 7"/>
            <p:cNvGraphicFramePr>
              <a:graphicFrameLocks noChangeAspect="1"/>
            </p:cNvGraphicFramePr>
            <p:nvPr>
              <p:extLst>
                <p:ext uri="{D42A27DB-BD31-4B8C-83A1-F6EECF244321}">
                  <p14:modId xmlns:p14="http://schemas.microsoft.com/office/powerpoint/2010/main" val="4175349451"/>
                </p:ext>
              </p:extLst>
            </p:nvPr>
          </p:nvGraphicFramePr>
          <p:xfrm>
            <a:off x="134938" y="833438"/>
            <a:ext cx="8426450" cy="5710237"/>
          </p:xfrm>
          <a:graphic>
            <a:graphicData uri="http://schemas.openxmlformats.org/presentationml/2006/ole">
              <mc:AlternateContent xmlns:mc="http://schemas.openxmlformats.org/markup-compatibility/2006">
                <mc:Choice xmlns:v="urn:schemas-microsoft-com:vml" Requires="v">
                  <p:oleObj spid="_x0000_s2267" name="Document" r:id="rId3" imgW="8426940" imgH="5710623" progId="Word.Document.12">
                    <p:link updateAutomatic="1"/>
                  </p:oleObj>
                </mc:Choice>
                <mc:Fallback>
                  <p:oleObj name="Document" r:id="rId3" imgW="8426940" imgH="5710623" progId="Word.Document.12">
                    <p:link updateAutomatic="1"/>
                    <p:pic>
                      <p:nvPicPr>
                        <p:cNvPr id="0" name=""/>
                        <p:cNvPicPr/>
                        <p:nvPr/>
                      </p:nvPicPr>
                      <p:blipFill>
                        <a:blip r:embed="rId4"/>
                        <a:stretch>
                          <a:fillRect/>
                        </a:stretch>
                      </p:blipFill>
                      <p:spPr>
                        <a:xfrm>
                          <a:off x="134938" y="833438"/>
                          <a:ext cx="8426450" cy="5710237"/>
                        </a:xfrm>
                        <a:prstGeom prst="rect">
                          <a:avLst/>
                        </a:prstGeom>
                      </p:spPr>
                    </p:pic>
                  </p:oleObj>
                </mc:Fallback>
              </mc:AlternateContent>
            </a:graphicData>
          </a:graphic>
        </p:graphicFrame>
      </p:grpSp>
      <mc:AlternateContent xmlns:mc="http://schemas.openxmlformats.org/markup-compatibility/2006" xmlns:a14="http://schemas.microsoft.com/office/drawing/2010/main">
        <mc:Choice Requires="a14">
          <p:sp>
            <p:nvSpPr>
              <p:cNvPr id="7" name="TextBox 6"/>
              <p:cNvSpPr txBox="1"/>
              <p:nvPr/>
            </p:nvSpPr>
            <p:spPr>
              <a:xfrm>
                <a:off x="7222253" y="761720"/>
                <a:ext cx="4876442" cy="6002221"/>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GB" dirty="0">
                    <a:latin typeface="Arial" panose="020B0604020202020204" pitchFamily="34" charset="0"/>
                    <a:cs typeface="Arial" panose="020B0604020202020204" pitchFamily="34" charset="0"/>
                  </a:rPr>
                  <a:t>Allele frequencies p(A)=0.5 </a:t>
                </a:r>
                <a:r>
                  <a:rPr lang="en-GB" i="1" dirty="0">
                    <a:latin typeface="Arial" panose="020B0604020202020204" pitchFamily="34" charset="0"/>
                    <a:cs typeface="Arial" panose="020B0604020202020204" pitchFamily="34" charset="0"/>
                  </a:rPr>
                  <a:t>vs</a:t>
                </a:r>
                <a:r>
                  <a:rPr lang="en-GB" dirty="0">
                    <a:latin typeface="Arial" panose="020B0604020202020204" pitchFamily="34" charset="0"/>
                    <a:cs typeface="Arial" panose="020B0604020202020204" pitchFamily="34" charset="0"/>
                  </a:rPr>
                  <a:t> p(B)=1/6. The table shows the maximum here-possible Gamete Phase </a:t>
                </a:r>
                <a:r>
                  <a:rPr lang="en-GB" dirty="0">
                    <a:solidFill>
                      <a:srgbClr val="0000FF"/>
                    </a:solidFill>
                    <a:latin typeface="Arial" panose="020B0604020202020204" pitchFamily="34" charset="0"/>
                    <a:cs typeface="Arial" panose="020B0604020202020204" pitchFamily="34" charset="0"/>
                  </a:rPr>
                  <a:t>Dis</a:t>
                </a:r>
                <a:r>
                  <a:rPr lang="en-GB" dirty="0">
                    <a:latin typeface="Arial" panose="020B0604020202020204" pitchFamily="34" charset="0"/>
                    <a:cs typeface="Arial" panose="020B0604020202020204" pitchFamily="34" charset="0"/>
                  </a:rPr>
                  <a:t>-Equilibrium: All (of the few) </a:t>
                </a:r>
                <a:r>
                  <a:rPr lang="en-GB" dirty="0">
                    <a:solidFill>
                      <a:srgbClr val="FF0000"/>
                    </a:solidFill>
                    <a:latin typeface="Arial" panose="020B0604020202020204" pitchFamily="34" charset="0"/>
                    <a:cs typeface="Arial" panose="020B0604020202020204" pitchFamily="34" charset="0"/>
                  </a:rPr>
                  <a:t>B</a:t>
                </a:r>
                <a:r>
                  <a:rPr lang="en-GB" dirty="0">
                    <a:latin typeface="Arial" panose="020B0604020202020204" pitchFamily="34" charset="0"/>
                    <a:cs typeface="Arial" panose="020B0604020202020204" pitchFamily="34" charset="0"/>
                  </a:rPr>
                  <a:t> are associated with A, none with a.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Yet, although max., this </a:t>
                </a:r>
                <a:r>
                  <a:rPr lang="en-GB" dirty="0" err="1">
                    <a:latin typeface="Arial" panose="020B0604020202020204" pitchFamily="34" charset="0"/>
                    <a:cs typeface="Arial" panose="020B0604020202020204" pitchFamily="34" charset="0"/>
                  </a:rPr>
                  <a:t>D</a:t>
                </a:r>
                <a:r>
                  <a:rPr lang="en-GB" baseline="-25000" dirty="0" err="1">
                    <a:latin typeface="Arial" panose="020B0604020202020204" pitchFamily="34" charset="0"/>
                    <a:cs typeface="Arial" panose="020B0604020202020204" pitchFamily="34" charset="0"/>
                  </a:rPr>
                  <a:t>max</a:t>
                </a:r>
                <a:r>
                  <a:rPr lang="en-GB" dirty="0">
                    <a:latin typeface="Arial" panose="020B0604020202020204" pitchFamily="34" charset="0"/>
                    <a:cs typeface="Arial" panose="020B0604020202020204" pitchFamily="34" charset="0"/>
                  </a:rPr>
                  <a:t> is small! </a:t>
                </a:r>
              </a:p>
              <a:p>
                <a:r>
                  <a:rPr lang="en-GB" dirty="0">
                    <a:latin typeface="Arial" panose="020B0604020202020204" pitchFamily="34" charset="0"/>
                    <a:cs typeface="Arial" panose="020B0604020202020204" pitchFamily="34" charset="0"/>
                  </a:rPr>
                  <a:t>With p(A)=0.5 &amp; p(B)=1/6,       </a:t>
                </a:r>
                <a:r>
                  <a:rPr lang="en-GB" dirty="0" err="1">
                    <a:latin typeface="Arial" panose="020B0604020202020204" pitchFamily="34" charset="0"/>
                    <a:cs typeface="Arial" panose="020B0604020202020204" pitchFamily="34" charset="0"/>
                  </a:rPr>
                  <a:t>D</a:t>
                </a:r>
                <a:r>
                  <a:rPr lang="en-GB" baseline="-25000" dirty="0" err="1">
                    <a:latin typeface="Arial" panose="020B0604020202020204" pitchFamily="34" charset="0"/>
                    <a:cs typeface="Arial" panose="020B0604020202020204" pitchFamily="34" charset="0"/>
                  </a:rPr>
                  <a:t>max</a:t>
                </a:r>
                <a:r>
                  <a:rPr lang="en-GB" dirty="0">
                    <a:latin typeface="Arial" panose="020B0604020202020204" pitchFamily="34" charset="0"/>
                    <a:cs typeface="Arial" panose="020B0604020202020204" pitchFamily="34" charset="0"/>
                  </a:rPr>
                  <a:t> = 0.08</a:t>
                </a:r>
                <a14:m>
                  <m:oMath xmlns:m="http://schemas.openxmlformats.org/officeDocument/2006/math">
                    <m:acc>
                      <m:accPr>
                        <m:chr m:val="̅"/>
                        <m:ctrlPr>
                          <a:rPr lang="en-GB" i="1">
                            <a:latin typeface="Cambria Math" panose="02040503050406030204" pitchFamily="18" charset="0"/>
                          </a:rPr>
                        </m:ctrlPr>
                      </m:accPr>
                      <m:e>
                        <m:r>
                          <a:rPr lang="en-GB" i="1">
                            <a:latin typeface="Cambria Math" panose="02040503050406030204" pitchFamily="18" charset="0"/>
                          </a:rPr>
                          <m:t>3</m:t>
                        </m:r>
                      </m:e>
                    </m:acc>
                  </m:oMath>
                </a14:m>
                <a:r>
                  <a:rPr lang="en-GB" dirty="0">
                    <a:latin typeface="Arial" panose="020B0604020202020204" pitchFamily="34" charset="0"/>
                    <a:cs typeface="Arial" panose="020B0604020202020204" pitchFamily="34" charset="0"/>
                  </a:rPr>
                  <a:t> </a:t>
                </a:r>
                <a:endParaRPr lang="en-GB" sz="800" dirty="0">
                  <a:latin typeface="Arial" panose="020B0604020202020204" pitchFamily="34" charset="0"/>
                  <a:cs typeface="Arial" panose="020B0604020202020204" pitchFamily="34" charset="0"/>
                </a:endParaRPr>
              </a:p>
              <a:p>
                <a:endParaRPr lang="en-GB" sz="800"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sym typeface="Wingdings" panose="05000000000000000000" pitchFamily="2" charset="2"/>
                  </a:rPr>
                  <a:t>Shortcoming of parameter D: |</a:t>
                </a:r>
                <a:r>
                  <a:rPr lang="en-GB" dirty="0" err="1">
                    <a:latin typeface="Arial" panose="020B0604020202020204" pitchFamily="34" charset="0"/>
                    <a:cs typeface="Arial" panose="020B0604020202020204" pitchFamily="34" charset="0"/>
                    <a:sym typeface="Wingdings" panose="05000000000000000000" pitchFamily="2" charset="2"/>
                  </a:rPr>
                  <a:t>D</a:t>
                </a:r>
                <a:r>
                  <a:rPr lang="en-GB" baseline="-25000" dirty="0" err="1">
                    <a:latin typeface="Arial" panose="020B0604020202020204" pitchFamily="34" charset="0"/>
                    <a:cs typeface="Arial" panose="020B0604020202020204" pitchFamily="34" charset="0"/>
                    <a:sym typeface="Wingdings" panose="05000000000000000000" pitchFamily="2" charset="2"/>
                  </a:rPr>
                  <a:t>max</a:t>
                </a:r>
                <a:r>
                  <a:rPr lang="en-GB" dirty="0">
                    <a:latin typeface="Arial" panose="020B0604020202020204" pitchFamily="34" charset="0"/>
                    <a:cs typeface="Arial" panose="020B0604020202020204" pitchFamily="34" charset="0"/>
                    <a:sym typeface="Wingdings" panose="05000000000000000000" pitchFamily="2" charset="2"/>
                  </a:rPr>
                  <a:t>|  ≤</a:t>
                </a:r>
                <a:r>
                  <a:rPr lang="en-GB" dirty="0">
                    <a:solidFill>
                      <a:srgbClr val="C00000"/>
                    </a:solidFill>
                    <a:latin typeface="Arial" panose="020B0604020202020204" pitchFamily="34" charset="0"/>
                    <a:cs typeface="Arial" panose="020B0604020202020204" pitchFamily="34" charset="0"/>
                    <a:sym typeface="Wingdings" panose="05000000000000000000" pitchFamily="2" charset="2"/>
                  </a:rPr>
                  <a:t>0.250</a:t>
                </a:r>
                <a:r>
                  <a:rPr lang="en-GB" dirty="0">
                    <a:latin typeface="Arial" panose="020B0604020202020204" pitchFamily="34" charset="0"/>
                    <a:cs typeface="Arial" panose="020B0604020202020204" pitchFamily="34" charset="0"/>
                    <a:sym typeface="Wingdings" panose="05000000000000000000" pitchFamily="2" charset="2"/>
                  </a:rPr>
                  <a:t> (</a:t>
                </a:r>
                <a:r>
                  <a:rPr lang="en-GB" dirty="0">
                    <a:solidFill>
                      <a:schemeClr val="tx1">
                        <a:lumMod val="50000"/>
                        <a:lumOff val="50000"/>
                      </a:schemeClr>
                    </a:solidFill>
                    <a:latin typeface="Arial" panose="020B0604020202020204" pitchFamily="34" charset="0"/>
                    <a:cs typeface="Arial" panose="020B0604020202020204" pitchFamily="34" charset="0"/>
                    <a:sym typeface="Wingdings" panose="05000000000000000000" pitchFamily="2" charset="2"/>
                  </a:rPr>
                  <a:t>whereas we would rather like to have scale 0-1 or scale -1≤0≤1</a:t>
                </a:r>
                <a:r>
                  <a:rPr lang="en-GB" dirty="0">
                    <a:latin typeface="Arial" panose="020B0604020202020204" pitchFamily="34" charset="0"/>
                    <a:cs typeface="Arial" panose="020B0604020202020204" pitchFamily="34" charset="0"/>
                    <a:sym typeface="Wingdings" panose="05000000000000000000" pitchFamily="2" charset="2"/>
                  </a:rPr>
                  <a:t>). And: D depends on allele frequencies and their ‚match‘. </a:t>
                </a:r>
              </a:p>
              <a:p>
                <a:r>
                  <a:rPr lang="en-GB" dirty="0">
                    <a:latin typeface="Arial" panose="020B0604020202020204" pitchFamily="34" charset="0"/>
                    <a:cs typeface="Arial" panose="020B0604020202020204" pitchFamily="34" charset="0"/>
                    <a:sym typeface="Wingdings" panose="05000000000000000000" pitchFamily="2" charset="2"/>
                  </a:rPr>
                  <a:t>With p(A)=p(B)=0.5 	</a:t>
                </a:r>
                <a:r>
                  <a:rPr lang="en-GB" dirty="0" err="1">
                    <a:latin typeface="Arial" panose="020B0604020202020204" pitchFamily="34" charset="0"/>
                    <a:cs typeface="Arial" panose="020B0604020202020204" pitchFamily="34" charset="0"/>
                    <a:sym typeface="Wingdings" panose="05000000000000000000" pitchFamily="2" charset="2"/>
                  </a:rPr>
                  <a:t>D</a:t>
                </a:r>
                <a:r>
                  <a:rPr lang="en-GB" baseline="-25000" dirty="0" err="1">
                    <a:latin typeface="Arial" panose="020B0604020202020204" pitchFamily="34" charset="0"/>
                    <a:cs typeface="Arial" panose="020B0604020202020204" pitchFamily="34" charset="0"/>
                    <a:sym typeface="Wingdings" panose="05000000000000000000" pitchFamily="2" charset="2"/>
                  </a:rPr>
                  <a:t>max</a:t>
                </a:r>
                <a:r>
                  <a:rPr lang="en-GB" dirty="0">
                    <a:latin typeface="Arial" panose="020B0604020202020204" pitchFamily="34" charset="0"/>
                    <a:cs typeface="Arial" panose="020B0604020202020204" pitchFamily="34" charset="0"/>
                    <a:sym typeface="Wingdings" panose="05000000000000000000" pitchFamily="2" charset="2"/>
                  </a:rPr>
                  <a:t>= </a:t>
                </a:r>
                <a:r>
                  <a:rPr lang="en-GB" dirty="0">
                    <a:solidFill>
                      <a:srgbClr val="C00000"/>
                    </a:solidFill>
                    <a:latin typeface="Arial" panose="020B0604020202020204" pitchFamily="34" charset="0"/>
                    <a:cs typeface="Arial" panose="020B0604020202020204" pitchFamily="34" charset="0"/>
                    <a:sym typeface="Wingdings" panose="05000000000000000000" pitchFamily="2" charset="2"/>
                  </a:rPr>
                  <a:t>0.250</a:t>
                </a:r>
                <a:r>
                  <a:rPr lang="en-GB" dirty="0">
                    <a:latin typeface="Arial" panose="020B0604020202020204" pitchFamily="34" charset="0"/>
                    <a:cs typeface="Arial" panose="020B0604020202020204" pitchFamily="34" charset="0"/>
                    <a:sym typeface="Wingdings" panose="05000000000000000000" pitchFamily="2" charset="2"/>
                  </a:rPr>
                  <a:t>. </a:t>
                </a:r>
              </a:p>
              <a:p>
                <a:r>
                  <a:rPr lang="en-GB" dirty="0">
                    <a:latin typeface="Arial" panose="020B0604020202020204" pitchFamily="34" charset="0"/>
                    <a:cs typeface="Arial" panose="020B0604020202020204" pitchFamily="34" charset="0"/>
                    <a:sym typeface="Wingdings" panose="05000000000000000000" pitchFamily="2" charset="2"/>
                  </a:rPr>
                  <a:t>With p(A)=p(B)=0.853555	</a:t>
                </a:r>
                <a:r>
                  <a:rPr lang="en-GB" dirty="0" err="1">
                    <a:latin typeface="Arial" panose="020B0604020202020204" pitchFamily="34" charset="0"/>
                    <a:cs typeface="Arial" panose="020B0604020202020204" pitchFamily="34" charset="0"/>
                    <a:sym typeface="Wingdings" panose="05000000000000000000" pitchFamily="2" charset="2"/>
                  </a:rPr>
                  <a:t>D</a:t>
                </a:r>
                <a:r>
                  <a:rPr lang="en-GB" baseline="-25000" dirty="0" err="1">
                    <a:latin typeface="Arial" panose="020B0604020202020204" pitchFamily="34" charset="0"/>
                    <a:cs typeface="Arial" panose="020B0604020202020204" pitchFamily="34" charset="0"/>
                    <a:sym typeface="Wingdings" panose="05000000000000000000" pitchFamily="2" charset="2"/>
                  </a:rPr>
                  <a:t>max</a:t>
                </a:r>
                <a:r>
                  <a:rPr lang="en-GB" dirty="0">
                    <a:latin typeface="Arial" panose="020B0604020202020204" pitchFamily="34" charset="0"/>
                    <a:cs typeface="Arial" panose="020B0604020202020204" pitchFamily="34" charset="0"/>
                    <a:sym typeface="Wingdings" panose="05000000000000000000" pitchFamily="2" charset="2"/>
                  </a:rPr>
                  <a:t>= 0.125.</a:t>
                </a:r>
              </a:p>
              <a:p>
                <a:r>
                  <a:rPr lang="en-GB" dirty="0">
                    <a:latin typeface="Arial" panose="020B0604020202020204" pitchFamily="34" charset="0"/>
                    <a:cs typeface="Arial" panose="020B0604020202020204" pitchFamily="34" charset="0"/>
                    <a:sym typeface="Wingdings" panose="05000000000000000000" pitchFamily="2" charset="2"/>
                  </a:rPr>
                  <a:t>With p(A)=0.5; p(B)=0.75 	</a:t>
                </a:r>
                <a:r>
                  <a:rPr lang="en-GB" dirty="0" err="1">
                    <a:latin typeface="Arial" panose="020B0604020202020204" pitchFamily="34" charset="0"/>
                    <a:cs typeface="Arial" panose="020B0604020202020204" pitchFamily="34" charset="0"/>
                    <a:sym typeface="Wingdings" panose="05000000000000000000" pitchFamily="2" charset="2"/>
                  </a:rPr>
                  <a:t>D</a:t>
                </a:r>
                <a:r>
                  <a:rPr lang="en-GB" baseline="-25000" dirty="0" err="1">
                    <a:latin typeface="Arial" panose="020B0604020202020204" pitchFamily="34" charset="0"/>
                    <a:cs typeface="Arial" panose="020B0604020202020204" pitchFamily="34" charset="0"/>
                    <a:sym typeface="Wingdings" panose="05000000000000000000" pitchFamily="2" charset="2"/>
                  </a:rPr>
                  <a:t>max</a:t>
                </a:r>
                <a:r>
                  <a:rPr lang="en-GB" dirty="0">
                    <a:latin typeface="Arial" panose="020B0604020202020204" pitchFamily="34" charset="0"/>
                    <a:cs typeface="Arial" panose="020B0604020202020204" pitchFamily="34" charset="0"/>
                    <a:sym typeface="Wingdings" panose="05000000000000000000" pitchFamily="2" charset="2"/>
                  </a:rPr>
                  <a:t>= 0.125.</a:t>
                </a:r>
              </a:p>
              <a:p>
                <a:r>
                  <a:rPr lang="en-GB" dirty="0">
                    <a:latin typeface="Arial" panose="020B0604020202020204" pitchFamily="34" charset="0"/>
                    <a:cs typeface="Arial" panose="020B0604020202020204" pitchFamily="34" charset="0"/>
                    <a:sym typeface="Wingdings" panose="05000000000000000000" pitchFamily="2" charset="2"/>
                  </a:rPr>
                  <a:t>The three examples illustrate the ‘point’.</a:t>
                </a:r>
                <a:endParaRPr lang="en-GB" sz="800" dirty="0">
                  <a:latin typeface="Arial" panose="020B0604020202020204" pitchFamily="34" charset="0"/>
                  <a:cs typeface="Arial" panose="020B0604020202020204" pitchFamily="34" charset="0"/>
                  <a:sym typeface="Wingdings" panose="05000000000000000000" pitchFamily="2" charset="2"/>
                </a:endParaRPr>
              </a:p>
              <a:p>
                <a:endParaRPr lang="en-GB" sz="800" dirty="0">
                  <a:latin typeface="Arial" panose="020B0604020202020204" pitchFamily="34" charset="0"/>
                  <a:cs typeface="Arial" panose="020B0604020202020204" pitchFamily="34" charset="0"/>
                  <a:sym typeface="Wingdings" panose="05000000000000000000" pitchFamily="2" charset="2"/>
                </a:endParaRPr>
              </a:p>
              <a:p>
                <a:r>
                  <a:rPr lang="en-GB" dirty="0">
                    <a:latin typeface="Arial" panose="020B0604020202020204" pitchFamily="34" charset="0"/>
                    <a:cs typeface="Arial" panose="020B0604020202020204" pitchFamily="34" charset="0"/>
                    <a:sym typeface="Wingdings" panose="05000000000000000000" pitchFamily="2" charset="2"/>
                  </a:rPr>
                  <a:t>Often, LD is quantified as </a:t>
                </a:r>
                <a:r>
                  <a:rPr lang="en-GB" dirty="0">
                    <a:solidFill>
                      <a:srgbClr val="0000FF"/>
                    </a:solidFill>
                    <a:latin typeface="Arial" panose="020B0604020202020204" pitchFamily="34" charset="0"/>
                    <a:cs typeface="Arial" panose="020B0604020202020204" pitchFamily="34" charset="0"/>
                    <a:sym typeface="Wingdings" panose="05000000000000000000" pitchFamily="2" charset="2"/>
                  </a:rPr>
                  <a:t>R²</a:t>
                </a:r>
                <a:r>
                  <a:rPr lang="en-GB" dirty="0">
                    <a:latin typeface="Arial" panose="020B0604020202020204" pitchFamily="34" charset="0"/>
                    <a:cs typeface="Arial" panose="020B0604020202020204" pitchFamily="34" charset="0"/>
                    <a:sym typeface="Wingdings" panose="05000000000000000000" pitchFamily="2" charset="2"/>
                  </a:rPr>
                  <a:t>, (square of </a:t>
                </a:r>
                <a:r>
                  <a:rPr lang="en-GB" dirty="0" err="1">
                    <a:latin typeface="Arial" panose="020B0604020202020204" pitchFamily="34" charset="0"/>
                    <a:cs typeface="Arial" panose="020B0604020202020204" pitchFamily="34" charset="0"/>
                    <a:sym typeface="Wingdings" panose="05000000000000000000" pitchFamily="2" charset="2"/>
                  </a:rPr>
                  <a:t>cor</a:t>
                </a:r>
                <a:r>
                  <a:rPr lang="en-GB" dirty="0">
                    <a:latin typeface="Arial" panose="020B0604020202020204" pitchFamily="34" charset="0"/>
                    <a:cs typeface="Arial" panose="020B0604020202020204" pitchFamily="34" charset="0"/>
                    <a:sym typeface="Wingdings" panose="05000000000000000000" pitchFamily="2" charset="2"/>
                  </a:rPr>
                  <a:t>-relation). </a:t>
                </a:r>
                <a:r>
                  <a:rPr lang="en-GB" dirty="0">
                    <a:solidFill>
                      <a:srgbClr val="0000FF"/>
                    </a:solidFill>
                    <a:latin typeface="Arial" panose="020B0604020202020204" pitchFamily="34" charset="0"/>
                    <a:cs typeface="Arial" panose="020B0604020202020204" pitchFamily="34" charset="0"/>
                    <a:sym typeface="Wingdings" panose="05000000000000000000" pitchFamily="2" charset="2"/>
                  </a:rPr>
                  <a:t>R²</a:t>
                </a:r>
                <a:r>
                  <a:rPr lang="en-GB" dirty="0">
                    <a:latin typeface="Arial" panose="020B0604020202020204" pitchFamily="34" charset="0"/>
                    <a:cs typeface="Arial" panose="020B0604020202020204" pitchFamily="34" charset="0"/>
                    <a:sym typeface="Wingdings" panose="05000000000000000000" pitchFamily="2" charset="2"/>
                  </a:rPr>
                  <a:t> is the ‚</a:t>
                </a:r>
                <a:r>
                  <a:rPr lang="en-GB" dirty="0">
                    <a:solidFill>
                      <a:srgbClr val="0000FF"/>
                    </a:solidFill>
                    <a:latin typeface="Arial" panose="020B0604020202020204" pitchFamily="34" charset="0"/>
                    <a:cs typeface="Arial" panose="020B0604020202020204" pitchFamily="34" charset="0"/>
                    <a:sym typeface="Wingdings" panose="05000000000000000000" pitchFamily="2" charset="2"/>
                  </a:rPr>
                  <a:t>Coefficient of </a:t>
                </a:r>
                <a:r>
                  <a:rPr lang="en-GB" dirty="0" err="1">
                    <a:solidFill>
                      <a:srgbClr val="0000FF"/>
                    </a:solidFill>
                    <a:latin typeface="Arial" panose="020B0604020202020204" pitchFamily="34" charset="0"/>
                    <a:cs typeface="Arial" panose="020B0604020202020204" pitchFamily="34" charset="0"/>
                    <a:sym typeface="Wingdings" panose="05000000000000000000" pitchFamily="2" charset="2"/>
                  </a:rPr>
                  <a:t>Determina-tion</a:t>
                </a:r>
                <a:r>
                  <a:rPr lang="en-GB" dirty="0">
                    <a:latin typeface="Arial" panose="020B0604020202020204" pitchFamily="34" charset="0"/>
                    <a:cs typeface="Arial" panose="020B0604020202020204" pitchFamily="34" charset="0"/>
                    <a:sym typeface="Wingdings" panose="05000000000000000000" pitchFamily="2" charset="2"/>
                  </a:rPr>
                  <a:t>‘: famous, clear  - </a:t>
                </a:r>
                <a:r>
                  <a:rPr lang="en-GB" dirty="0">
                    <a:solidFill>
                      <a:srgbClr val="0000FF"/>
                    </a:solidFill>
                    <a:latin typeface="Arial" panose="020B0604020202020204" pitchFamily="34" charset="0"/>
                    <a:cs typeface="Arial" panose="020B0604020202020204" pitchFamily="34" charset="0"/>
                    <a:sym typeface="Wingdings" panose="05000000000000000000" pitchFamily="2" charset="2"/>
                  </a:rPr>
                  <a:t>isn‘t it?    ;-)  </a:t>
                </a:r>
                <a:endParaRPr lang="en-GB" sz="800" dirty="0">
                  <a:latin typeface="Arial" panose="020B0604020202020204" pitchFamily="34" charset="0"/>
                  <a:cs typeface="Arial" panose="020B0604020202020204" pitchFamily="34" charset="0"/>
                  <a:sym typeface="Wingdings" panose="05000000000000000000" pitchFamily="2" charset="2"/>
                </a:endParaRPr>
              </a:p>
              <a:p>
                <a:endParaRPr lang="en-GB" sz="800" dirty="0">
                  <a:latin typeface="Arial" panose="020B0604020202020204" pitchFamily="34" charset="0"/>
                  <a:cs typeface="Arial" panose="020B0604020202020204" pitchFamily="34" charset="0"/>
                  <a:sym typeface="Wingdings" panose="05000000000000000000" pitchFamily="2" charset="2"/>
                </a:endParaRPr>
              </a:p>
              <a:p>
                <a:r>
                  <a:rPr lang="en-GB" dirty="0">
                    <a:latin typeface="Arial" panose="020B0604020202020204" pitchFamily="34" charset="0"/>
                    <a:cs typeface="Arial" panose="020B0604020202020204" pitchFamily="34" charset="0"/>
                    <a:sym typeface="Wingdings" panose="05000000000000000000" pitchFamily="2" charset="2"/>
                  </a:rPr>
                  <a:t>R²</a:t>
                </a:r>
                <a:r>
                  <a:rPr lang="en-GB" baseline="-25000" dirty="0">
                    <a:latin typeface="Arial" panose="020B0604020202020204" pitchFamily="34" charset="0"/>
                    <a:cs typeface="Arial" panose="020B0604020202020204" pitchFamily="34" charset="0"/>
                    <a:sym typeface="Wingdings" panose="05000000000000000000" pitchFamily="2" charset="2"/>
                  </a:rPr>
                  <a:t>max</a:t>
                </a:r>
                <a:r>
                  <a:rPr lang="en-GB" dirty="0">
                    <a:latin typeface="Arial" panose="020B0604020202020204" pitchFamily="34" charset="0"/>
                    <a:cs typeface="Arial" panose="020B0604020202020204" pitchFamily="34" charset="0"/>
                    <a:sym typeface="Wingdings" panose="05000000000000000000" pitchFamily="2" charset="2"/>
                  </a:rPr>
                  <a:t> = 1, its scale is 0 – 1. Admittedly, R² too can reach its maximum (R²</a:t>
                </a:r>
                <a:r>
                  <a:rPr lang="en-GB" baseline="-25000" dirty="0">
                    <a:latin typeface="Arial" panose="020B0604020202020204" pitchFamily="34" charset="0"/>
                    <a:cs typeface="Arial" panose="020B0604020202020204" pitchFamily="34" charset="0"/>
                    <a:sym typeface="Wingdings" panose="05000000000000000000" pitchFamily="2" charset="2"/>
                  </a:rPr>
                  <a:t>max</a:t>
                </a:r>
                <a:r>
                  <a:rPr lang="en-GB" dirty="0">
                    <a:latin typeface="Arial" panose="020B0604020202020204" pitchFamily="34" charset="0"/>
                    <a:cs typeface="Arial" panose="020B0604020202020204" pitchFamily="34" charset="0"/>
                    <a:sym typeface="Wingdings" panose="05000000000000000000" pitchFamily="2" charset="2"/>
                  </a:rPr>
                  <a:t> =1) only if p(A)=p(B). </a:t>
                </a:r>
                <a:r>
                  <a:rPr lang="en-GB" dirty="0">
                    <a:solidFill>
                      <a:schemeClr val="tx1">
                        <a:lumMod val="50000"/>
                        <a:lumOff val="50000"/>
                      </a:schemeClr>
                    </a:solidFill>
                    <a:latin typeface="Arial" panose="020B0604020202020204" pitchFamily="34" charset="0"/>
                    <a:cs typeface="Arial" panose="020B0604020202020204" pitchFamily="34" charset="0"/>
                    <a:sym typeface="Wingdings" panose="05000000000000000000" pitchFamily="2" charset="2"/>
                  </a:rPr>
                  <a:t>Figure it out by yourself!</a:t>
                </a:r>
              </a:p>
            </p:txBody>
          </p:sp>
        </mc:Choice>
        <mc:Fallback xmlns="">
          <p:sp>
            <p:nvSpPr>
              <p:cNvPr id="7" name="TextBox 6"/>
              <p:cNvSpPr txBox="1">
                <a:spLocks noRot="1" noChangeAspect="1" noMove="1" noResize="1" noEditPoints="1" noAdjustHandles="1" noChangeArrowheads="1" noChangeShapeType="1" noTextEdit="1"/>
              </p:cNvSpPr>
              <p:nvPr/>
            </p:nvSpPr>
            <p:spPr>
              <a:xfrm>
                <a:off x="7222253" y="761720"/>
                <a:ext cx="4876442" cy="6002221"/>
              </a:xfrm>
              <a:prstGeom prst="rect">
                <a:avLst/>
              </a:prstGeom>
              <a:blipFill>
                <a:blip r:embed="rId5"/>
                <a:stretch>
                  <a:fillRect/>
                </a:stretch>
              </a:blipFill>
              <a:effectLst>
                <a:outerShdw blurRad="50800" dist="38100" dir="2700000" algn="tl" rotWithShape="0">
                  <a:prstClr val="black">
                    <a:alpha val="40000"/>
                  </a:prstClr>
                </a:outerShdw>
              </a:effectLst>
            </p:spPr>
            <p:txBody>
              <a:bodyPr/>
              <a:lstStyle/>
              <a:p>
                <a:r>
                  <a:rPr lang="en-GB">
                    <a:noFill/>
                  </a:rPr>
                  <a:t> </a:t>
                </a:r>
              </a:p>
            </p:txBody>
          </p:sp>
        </mc:Fallback>
      </mc:AlternateContent>
      <p:sp>
        <p:nvSpPr>
          <p:cNvPr id="4" name="TextBox 3"/>
          <p:cNvSpPr txBox="1"/>
          <p:nvPr/>
        </p:nvSpPr>
        <p:spPr>
          <a:xfrm>
            <a:off x="72000" y="6394609"/>
            <a:ext cx="7048260" cy="369332"/>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GB" dirty="0"/>
              <a:t> </a:t>
            </a:r>
            <a:r>
              <a:rPr lang="en-GB" dirty="0">
                <a:latin typeface="Arial" panose="020B0604020202020204" pitchFamily="34" charset="0"/>
                <a:cs typeface="Arial" panose="020B0604020202020204" pitchFamily="34" charset="0"/>
              </a:rPr>
              <a:t>https://doi.org/10.3835/plantgenome2008.02.0089</a:t>
            </a:r>
          </a:p>
        </p:txBody>
      </p:sp>
      <p:sp>
        <p:nvSpPr>
          <p:cNvPr id="10" name="Right Triangle 9"/>
          <p:cNvSpPr/>
          <p:nvPr/>
        </p:nvSpPr>
        <p:spPr>
          <a:xfrm>
            <a:off x="2405" y="6642100"/>
            <a:ext cx="226195" cy="215900"/>
          </a:xfrm>
          <a:prstGeom prst="rtTriangle">
            <a:avLst/>
          </a:prstGeom>
          <a:gradFill flip="none" rotWithShape="1">
            <a:gsLst>
              <a:gs pos="0">
                <a:schemeClr val="tx1"/>
              </a:gs>
              <a:gs pos="100000">
                <a:schemeClr val="accent1">
                  <a:lumMod val="45000"/>
                  <a:lumOff val="55000"/>
                </a:schemeClr>
              </a:gs>
              <a:gs pos="100000">
                <a:srgbClr val="FFFF00"/>
              </a:gs>
              <a:gs pos="99000">
                <a:srgbClr val="FFFF00"/>
              </a:gs>
            </a:gsLst>
            <a:lin ang="5400000" scaled="1"/>
            <a:tileRect/>
          </a:gra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feld 5"/>
          <p:cNvSpPr txBox="1"/>
          <p:nvPr/>
        </p:nvSpPr>
        <p:spPr>
          <a:xfrm>
            <a:off x="11409830" y="6365558"/>
            <a:ext cx="782172" cy="46166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lgn="ctr"/>
            <a:fld id="{5B255CE3-06F4-4E80-85AD-A0878CDD5C50}" type="slidenum">
              <a:rPr lang="en-US" sz="2400">
                <a:latin typeface="Arial" panose="020B0604020202020204" pitchFamily="34" charset="0"/>
                <a:cs typeface="Arial" panose="020B0604020202020204" pitchFamily="34" charset="0"/>
              </a:rPr>
              <a:pPr algn="ctr"/>
              <a:t>5</a:t>
            </a:fld>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8844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81000" y="170342"/>
            <a:ext cx="6066576" cy="6582647"/>
            <a:chOff x="181000" y="170342"/>
            <a:chExt cx="6066576" cy="6582647"/>
          </a:xfrm>
        </p:grpSpPr>
        <p:pic>
          <p:nvPicPr>
            <p:cNvPr id="2" name="Picture 1"/>
            <p:cNvPicPr>
              <a:picLocks noChangeAspect="1"/>
            </p:cNvPicPr>
            <p:nvPr/>
          </p:nvPicPr>
          <p:blipFill>
            <a:blip r:embed="rId2"/>
            <a:stretch>
              <a:fillRect/>
            </a:stretch>
          </p:blipFill>
          <p:spPr>
            <a:xfrm>
              <a:off x="181000" y="170342"/>
              <a:ext cx="6066576" cy="6582647"/>
            </a:xfrm>
            <a:prstGeom prst="rect">
              <a:avLst/>
            </a:prstGeom>
          </p:spPr>
        </p:pic>
        <p:sp>
          <p:nvSpPr>
            <p:cNvPr id="4" name="TextBox 3"/>
            <p:cNvSpPr txBox="1"/>
            <p:nvPr/>
          </p:nvSpPr>
          <p:spPr>
            <a:xfrm>
              <a:off x="1434278" y="3210817"/>
              <a:ext cx="3208866" cy="923330"/>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GB" dirty="0">
                  <a:latin typeface="Arial" panose="020B0604020202020204" pitchFamily="34" charset="0"/>
                  <a:cs typeface="Arial" panose="020B0604020202020204" pitchFamily="34" charset="0"/>
                </a:rPr>
                <a:t>Y=0.3333∙x</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R² = r² = 0.2000</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r = 0.4472  </a:t>
              </a:r>
            </a:p>
          </p:txBody>
        </p:sp>
        <p:sp>
          <p:nvSpPr>
            <p:cNvPr id="8" name="TextBox 7"/>
            <p:cNvSpPr txBox="1"/>
            <p:nvPr/>
          </p:nvSpPr>
          <p:spPr>
            <a:xfrm>
              <a:off x="1434278" y="1673847"/>
              <a:ext cx="3208866" cy="1477328"/>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GB" dirty="0">
                  <a:latin typeface="Arial" panose="020B0604020202020204" pitchFamily="34" charset="0"/>
                  <a:cs typeface="Arial" panose="020B0604020202020204" pitchFamily="34" charset="0"/>
                </a:rPr>
                <a:t>Six are ‚ab‘, four are ‚AB‘, and two are ‚AB‘; zero are ‚</a:t>
              </a:r>
              <a:r>
                <a:rPr lang="en-GB" dirty="0" err="1">
                  <a:latin typeface="Arial" panose="020B0604020202020204" pitchFamily="34" charset="0"/>
                  <a:cs typeface="Arial" panose="020B0604020202020204" pitchFamily="34" charset="0"/>
                </a:rPr>
                <a:t>aB</a:t>
              </a:r>
              <a:r>
                <a:rPr lang="en-GB" dirty="0">
                  <a:latin typeface="Arial" panose="020B0604020202020204" pitchFamily="34" charset="0"/>
                  <a:cs typeface="Arial" panose="020B0604020202020204" pitchFamily="34" charset="0"/>
                </a:rPr>
                <a:t>‘. There is a slight association! All the few ‚B‘ are with ‚A‘, no ‚B‘ is with ‚a‘. </a:t>
              </a:r>
            </a:p>
          </p:txBody>
        </p:sp>
      </p:grpSp>
      <p:sp>
        <p:nvSpPr>
          <p:cNvPr id="3" name="TextBox 2"/>
          <p:cNvSpPr txBox="1"/>
          <p:nvPr/>
        </p:nvSpPr>
        <p:spPr>
          <a:xfrm>
            <a:off x="50800" y="46567"/>
            <a:ext cx="12073467" cy="830997"/>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GB" sz="2400" dirty="0">
                <a:latin typeface="Arial" panose="020B0604020202020204" pitchFamily="34" charset="0"/>
                <a:cs typeface="Arial" panose="020B0604020202020204" pitchFamily="34" charset="0"/>
              </a:rPr>
              <a:t>Although it shouldn't really be like this, perhaps someone doesn't really know what a </a:t>
            </a:r>
            <a:r>
              <a:rPr lang="en-GB" sz="2400" dirty="0">
                <a:solidFill>
                  <a:schemeClr val="tx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correlation coefficient </a:t>
            </a:r>
            <a:r>
              <a:rPr lang="en-GB" sz="2400" dirty="0">
                <a:latin typeface="Arial" panose="020B0604020202020204" pitchFamily="34" charset="0"/>
                <a:cs typeface="Arial" panose="020B0604020202020204" pitchFamily="34" charset="0"/>
              </a:rPr>
              <a:t>is. </a:t>
            </a:r>
            <a:r>
              <a:rPr lang="en-GB" sz="2400" dirty="0" err="1">
                <a:latin typeface="Arial" panose="020B0604020202020204" pitchFamily="34" charset="0"/>
                <a:cs typeface="Arial" panose="020B0604020202020204" pitchFamily="34" charset="0"/>
              </a:rPr>
              <a:t>Hm</a:t>
            </a:r>
            <a:r>
              <a:rPr lang="en-GB" sz="2400" dirty="0">
                <a:latin typeface="Arial" panose="020B0604020202020204" pitchFamily="34" charset="0"/>
                <a:cs typeface="Arial" panose="020B0604020202020204" pitchFamily="34" charset="0"/>
              </a:rPr>
              <a:t> .... </a:t>
            </a:r>
          </a:p>
        </p:txBody>
      </p:sp>
      <p:grpSp>
        <p:nvGrpSpPr>
          <p:cNvPr id="13" name="Group 12"/>
          <p:cNvGrpSpPr/>
          <p:nvPr/>
        </p:nvGrpSpPr>
        <p:grpSpPr>
          <a:xfrm>
            <a:off x="6256176" y="619310"/>
            <a:ext cx="5935824" cy="6099147"/>
            <a:chOff x="6256176" y="619310"/>
            <a:chExt cx="5935824" cy="6099147"/>
          </a:xfrm>
        </p:grpSpPr>
        <p:grpSp>
          <p:nvGrpSpPr>
            <p:cNvPr id="145" name="Group 144"/>
            <p:cNvGrpSpPr/>
            <p:nvPr/>
          </p:nvGrpSpPr>
          <p:grpSpPr>
            <a:xfrm>
              <a:off x="7351727" y="2254457"/>
              <a:ext cx="4840273" cy="4464000"/>
              <a:chOff x="6782050" y="1310424"/>
              <a:chExt cx="4840273" cy="4464000"/>
            </a:xfrm>
          </p:grpSpPr>
          <p:grpSp>
            <p:nvGrpSpPr>
              <p:cNvPr id="7" name="Group 6"/>
              <p:cNvGrpSpPr/>
              <p:nvPr/>
            </p:nvGrpSpPr>
            <p:grpSpPr>
              <a:xfrm>
                <a:off x="6782050" y="1310424"/>
                <a:ext cx="4487101" cy="4464000"/>
                <a:chOff x="297715" y="2259423"/>
                <a:chExt cx="4487101" cy="4464000"/>
              </a:xfrm>
            </p:grpSpPr>
            <p:sp>
              <p:nvSpPr>
                <p:cNvPr id="17" name="Rectangle 16"/>
                <p:cNvSpPr/>
                <p:nvPr/>
              </p:nvSpPr>
              <p:spPr>
                <a:xfrm>
                  <a:off x="297715" y="2259423"/>
                  <a:ext cx="4487101" cy="4464000"/>
                </a:xfrm>
                <a:prstGeom prst="rect">
                  <a:avLst/>
                </a:prstGeom>
                <a:solidFill>
                  <a:schemeClr val="bg1"/>
                </a:solidFill>
                <a:ln>
                  <a:noFill/>
                </a:ln>
                <a:effectLst>
                  <a:outerShdw blurRad="50800" dist="38100" dir="2700000" algn="tl" rotWithShape="0">
                    <a:srgbClr val="0000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18" name="Line 169"/>
                <p:cNvSpPr>
                  <a:spLocks noChangeShapeType="1"/>
                </p:cNvSpPr>
                <p:nvPr/>
              </p:nvSpPr>
              <p:spPr bwMode="auto">
                <a:xfrm flipV="1">
                  <a:off x="904068" y="2411073"/>
                  <a:ext cx="1152" cy="3651764"/>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600" dirty="0">
                    <a:latin typeface="Arial" panose="020B0604020202020204" pitchFamily="34" charset="0"/>
                    <a:cs typeface="Arial" panose="020B0604020202020204" pitchFamily="34" charset="0"/>
                  </a:endParaRPr>
                </a:p>
              </p:txBody>
            </p:sp>
            <p:sp>
              <p:nvSpPr>
                <p:cNvPr id="19" name="Line 171"/>
                <p:cNvSpPr>
                  <a:spLocks noChangeShapeType="1"/>
                </p:cNvSpPr>
                <p:nvPr/>
              </p:nvSpPr>
              <p:spPr bwMode="auto">
                <a:xfrm flipH="1">
                  <a:off x="834993" y="5852159"/>
                  <a:ext cx="69075" cy="1151"/>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600" dirty="0">
                    <a:latin typeface="Arial" panose="020B0604020202020204" pitchFamily="34" charset="0"/>
                    <a:cs typeface="Arial" panose="020B0604020202020204" pitchFamily="34" charset="0"/>
                  </a:endParaRPr>
                </a:p>
              </p:txBody>
            </p:sp>
            <p:sp>
              <p:nvSpPr>
                <p:cNvPr id="20" name="Rectangle 173"/>
                <p:cNvSpPr>
                  <a:spLocks noChangeArrowheads="1"/>
                </p:cNvSpPr>
                <p:nvPr/>
              </p:nvSpPr>
              <p:spPr bwMode="auto">
                <a:xfrm>
                  <a:off x="662306" y="5772723"/>
                  <a:ext cx="1138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en-US" sz="1600" dirty="0">
                      <a:solidFill>
                        <a:srgbClr val="000000"/>
                      </a:solidFill>
                      <a:latin typeface="Arial" panose="020B0604020202020204" pitchFamily="34" charset="0"/>
                      <a:cs typeface="Arial" panose="020B0604020202020204" pitchFamily="34" charset="0"/>
                    </a:rPr>
                    <a:t>7</a:t>
                  </a:r>
                  <a:endParaRPr lang="en-GB" altLang="en-US" sz="1600" dirty="0">
                    <a:latin typeface="Arial" panose="020B0604020202020204" pitchFamily="34" charset="0"/>
                    <a:cs typeface="Arial" panose="020B0604020202020204" pitchFamily="34" charset="0"/>
                  </a:endParaRPr>
                </a:p>
              </p:txBody>
            </p:sp>
            <p:sp>
              <p:nvSpPr>
                <p:cNvPr id="21" name="Line 174"/>
                <p:cNvSpPr>
                  <a:spLocks noChangeShapeType="1"/>
                </p:cNvSpPr>
                <p:nvPr/>
              </p:nvSpPr>
              <p:spPr bwMode="auto">
                <a:xfrm flipH="1">
                  <a:off x="869531" y="5587372"/>
                  <a:ext cx="34537" cy="1151"/>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600" dirty="0">
                    <a:latin typeface="Arial" panose="020B0604020202020204" pitchFamily="34" charset="0"/>
                    <a:cs typeface="Arial" panose="020B0604020202020204" pitchFamily="34" charset="0"/>
                  </a:endParaRPr>
                </a:p>
              </p:txBody>
            </p:sp>
            <p:sp>
              <p:nvSpPr>
                <p:cNvPr id="22" name="Line 176"/>
                <p:cNvSpPr>
                  <a:spLocks noChangeShapeType="1"/>
                </p:cNvSpPr>
                <p:nvPr/>
              </p:nvSpPr>
              <p:spPr bwMode="auto">
                <a:xfrm flipH="1">
                  <a:off x="834993" y="5322584"/>
                  <a:ext cx="69075" cy="1151"/>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600" dirty="0">
                    <a:latin typeface="Arial" panose="020B0604020202020204" pitchFamily="34" charset="0"/>
                    <a:cs typeface="Arial" panose="020B0604020202020204" pitchFamily="34" charset="0"/>
                  </a:endParaRPr>
                </a:p>
              </p:txBody>
            </p:sp>
            <p:sp>
              <p:nvSpPr>
                <p:cNvPr id="23" name="Rectangle 178"/>
                <p:cNvSpPr>
                  <a:spLocks noChangeArrowheads="1"/>
                </p:cNvSpPr>
                <p:nvPr/>
              </p:nvSpPr>
              <p:spPr bwMode="auto">
                <a:xfrm>
                  <a:off x="662306" y="5243148"/>
                  <a:ext cx="1138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en-US" sz="1600" dirty="0">
                      <a:solidFill>
                        <a:srgbClr val="000000"/>
                      </a:solidFill>
                      <a:latin typeface="Arial" panose="020B0604020202020204" pitchFamily="34" charset="0"/>
                      <a:cs typeface="Arial" panose="020B0604020202020204" pitchFamily="34" charset="0"/>
                    </a:rPr>
                    <a:t>8</a:t>
                  </a:r>
                  <a:endParaRPr lang="en-GB" altLang="en-US" sz="1600" dirty="0">
                    <a:latin typeface="Arial" panose="020B0604020202020204" pitchFamily="34" charset="0"/>
                    <a:cs typeface="Arial" panose="020B0604020202020204" pitchFamily="34" charset="0"/>
                  </a:endParaRPr>
                </a:p>
              </p:txBody>
            </p:sp>
            <p:sp>
              <p:nvSpPr>
                <p:cNvPr id="24" name="Line 179"/>
                <p:cNvSpPr>
                  <a:spLocks noChangeShapeType="1"/>
                </p:cNvSpPr>
                <p:nvPr/>
              </p:nvSpPr>
              <p:spPr bwMode="auto">
                <a:xfrm flipH="1">
                  <a:off x="869531" y="5057797"/>
                  <a:ext cx="34537" cy="1151"/>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600" dirty="0">
                    <a:latin typeface="Arial" panose="020B0604020202020204" pitchFamily="34" charset="0"/>
                    <a:cs typeface="Arial" panose="020B0604020202020204" pitchFamily="34" charset="0"/>
                  </a:endParaRPr>
                </a:p>
              </p:txBody>
            </p:sp>
            <p:sp>
              <p:nvSpPr>
                <p:cNvPr id="25" name="Line 181"/>
                <p:cNvSpPr>
                  <a:spLocks noChangeShapeType="1"/>
                </p:cNvSpPr>
                <p:nvPr/>
              </p:nvSpPr>
              <p:spPr bwMode="auto">
                <a:xfrm flipH="1">
                  <a:off x="834993" y="4793009"/>
                  <a:ext cx="69075" cy="1151"/>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600" dirty="0">
                    <a:latin typeface="Arial" panose="020B0604020202020204" pitchFamily="34" charset="0"/>
                    <a:cs typeface="Arial" panose="020B0604020202020204" pitchFamily="34" charset="0"/>
                  </a:endParaRPr>
                </a:p>
              </p:txBody>
            </p:sp>
            <p:sp>
              <p:nvSpPr>
                <p:cNvPr id="26" name="Rectangle 183"/>
                <p:cNvSpPr>
                  <a:spLocks noChangeArrowheads="1"/>
                </p:cNvSpPr>
                <p:nvPr/>
              </p:nvSpPr>
              <p:spPr bwMode="auto">
                <a:xfrm>
                  <a:off x="662306" y="4713574"/>
                  <a:ext cx="1138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en-US" sz="1600" dirty="0">
                      <a:solidFill>
                        <a:srgbClr val="000000"/>
                      </a:solidFill>
                      <a:latin typeface="Arial" panose="020B0604020202020204" pitchFamily="34" charset="0"/>
                      <a:cs typeface="Arial" panose="020B0604020202020204" pitchFamily="34" charset="0"/>
                    </a:rPr>
                    <a:t>9</a:t>
                  </a:r>
                  <a:endParaRPr lang="en-GB" altLang="en-US" sz="1600" dirty="0">
                    <a:latin typeface="Arial" panose="020B0604020202020204" pitchFamily="34" charset="0"/>
                    <a:cs typeface="Arial" panose="020B0604020202020204" pitchFamily="34" charset="0"/>
                  </a:endParaRPr>
                </a:p>
              </p:txBody>
            </p:sp>
            <p:sp>
              <p:nvSpPr>
                <p:cNvPr id="27" name="Line 184"/>
                <p:cNvSpPr>
                  <a:spLocks noChangeShapeType="1"/>
                </p:cNvSpPr>
                <p:nvPr/>
              </p:nvSpPr>
              <p:spPr bwMode="auto">
                <a:xfrm flipH="1">
                  <a:off x="869531" y="4528222"/>
                  <a:ext cx="34537" cy="1151"/>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600" dirty="0">
                    <a:latin typeface="Arial" panose="020B0604020202020204" pitchFamily="34" charset="0"/>
                    <a:cs typeface="Arial" panose="020B0604020202020204" pitchFamily="34" charset="0"/>
                  </a:endParaRPr>
                </a:p>
              </p:txBody>
            </p:sp>
            <p:sp>
              <p:nvSpPr>
                <p:cNvPr id="28" name="Line 186"/>
                <p:cNvSpPr>
                  <a:spLocks noChangeShapeType="1"/>
                </p:cNvSpPr>
                <p:nvPr/>
              </p:nvSpPr>
              <p:spPr bwMode="auto">
                <a:xfrm flipH="1">
                  <a:off x="834993" y="4263435"/>
                  <a:ext cx="69075" cy="1151"/>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600" dirty="0">
                    <a:latin typeface="Arial" panose="020B0604020202020204" pitchFamily="34" charset="0"/>
                    <a:cs typeface="Arial" panose="020B0604020202020204" pitchFamily="34" charset="0"/>
                  </a:endParaRPr>
                </a:p>
              </p:txBody>
            </p:sp>
            <p:sp>
              <p:nvSpPr>
                <p:cNvPr id="29" name="Rectangle 188"/>
                <p:cNvSpPr>
                  <a:spLocks noChangeArrowheads="1"/>
                </p:cNvSpPr>
                <p:nvPr/>
              </p:nvSpPr>
              <p:spPr bwMode="auto">
                <a:xfrm>
                  <a:off x="574811" y="4183999"/>
                  <a:ext cx="22762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en-US" sz="1600" dirty="0">
                      <a:solidFill>
                        <a:srgbClr val="000000"/>
                      </a:solidFill>
                      <a:latin typeface="Arial" panose="020B0604020202020204" pitchFamily="34" charset="0"/>
                      <a:cs typeface="Arial" panose="020B0604020202020204" pitchFamily="34" charset="0"/>
                    </a:rPr>
                    <a:t>10</a:t>
                  </a:r>
                  <a:endParaRPr lang="en-GB" altLang="en-US" sz="1600" dirty="0">
                    <a:latin typeface="Arial" panose="020B0604020202020204" pitchFamily="34" charset="0"/>
                    <a:cs typeface="Arial" panose="020B0604020202020204" pitchFamily="34" charset="0"/>
                  </a:endParaRPr>
                </a:p>
              </p:txBody>
            </p:sp>
            <p:sp>
              <p:nvSpPr>
                <p:cNvPr id="30" name="Line 189"/>
                <p:cNvSpPr>
                  <a:spLocks noChangeShapeType="1"/>
                </p:cNvSpPr>
                <p:nvPr/>
              </p:nvSpPr>
              <p:spPr bwMode="auto">
                <a:xfrm flipH="1">
                  <a:off x="869531" y="3998647"/>
                  <a:ext cx="34537" cy="1151"/>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600" dirty="0">
                    <a:latin typeface="Arial" panose="020B0604020202020204" pitchFamily="34" charset="0"/>
                    <a:cs typeface="Arial" panose="020B0604020202020204" pitchFamily="34" charset="0"/>
                  </a:endParaRPr>
                </a:p>
              </p:txBody>
            </p:sp>
            <p:sp>
              <p:nvSpPr>
                <p:cNvPr id="31" name="Line 191"/>
                <p:cNvSpPr>
                  <a:spLocks noChangeShapeType="1"/>
                </p:cNvSpPr>
                <p:nvPr/>
              </p:nvSpPr>
              <p:spPr bwMode="auto">
                <a:xfrm flipH="1">
                  <a:off x="834993" y="3733860"/>
                  <a:ext cx="69075" cy="1151"/>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600" dirty="0">
                    <a:latin typeface="Arial" panose="020B0604020202020204" pitchFamily="34" charset="0"/>
                    <a:cs typeface="Arial" panose="020B0604020202020204" pitchFamily="34" charset="0"/>
                  </a:endParaRPr>
                </a:p>
              </p:txBody>
            </p:sp>
            <p:sp>
              <p:nvSpPr>
                <p:cNvPr id="32" name="Rectangle 193"/>
                <p:cNvSpPr>
                  <a:spLocks noChangeArrowheads="1"/>
                </p:cNvSpPr>
                <p:nvPr/>
              </p:nvSpPr>
              <p:spPr bwMode="auto">
                <a:xfrm>
                  <a:off x="574811" y="3654424"/>
                  <a:ext cx="21236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en-US" sz="1600" dirty="0">
                      <a:solidFill>
                        <a:srgbClr val="000000"/>
                      </a:solidFill>
                      <a:latin typeface="Arial" panose="020B0604020202020204" pitchFamily="34" charset="0"/>
                      <a:cs typeface="Arial" panose="020B0604020202020204" pitchFamily="34" charset="0"/>
                    </a:rPr>
                    <a:t>11</a:t>
                  </a:r>
                  <a:endParaRPr lang="en-GB" altLang="en-US" sz="1600" dirty="0">
                    <a:latin typeface="Arial" panose="020B0604020202020204" pitchFamily="34" charset="0"/>
                    <a:cs typeface="Arial" panose="020B0604020202020204" pitchFamily="34" charset="0"/>
                  </a:endParaRPr>
                </a:p>
              </p:txBody>
            </p:sp>
            <p:sp>
              <p:nvSpPr>
                <p:cNvPr id="33" name="Line 194"/>
                <p:cNvSpPr>
                  <a:spLocks noChangeShapeType="1"/>
                </p:cNvSpPr>
                <p:nvPr/>
              </p:nvSpPr>
              <p:spPr bwMode="auto">
                <a:xfrm flipH="1">
                  <a:off x="869531" y="3470223"/>
                  <a:ext cx="34537" cy="1151"/>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600" dirty="0">
                    <a:latin typeface="Arial" panose="020B0604020202020204" pitchFamily="34" charset="0"/>
                    <a:cs typeface="Arial" panose="020B0604020202020204" pitchFamily="34" charset="0"/>
                  </a:endParaRPr>
                </a:p>
              </p:txBody>
            </p:sp>
            <p:sp>
              <p:nvSpPr>
                <p:cNvPr id="34" name="Line 196"/>
                <p:cNvSpPr>
                  <a:spLocks noChangeShapeType="1"/>
                </p:cNvSpPr>
                <p:nvPr/>
              </p:nvSpPr>
              <p:spPr bwMode="auto">
                <a:xfrm flipH="1">
                  <a:off x="834993" y="3205436"/>
                  <a:ext cx="69075" cy="1151"/>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600" dirty="0">
                    <a:latin typeface="Arial" panose="020B0604020202020204" pitchFamily="34" charset="0"/>
                    <a:cs typeface="Arial" panose="020B0604020202020204" pitchFamily="34" charset="0"/>
                  </a:endParaRPr>
                </a:p>
              </p:txBody>
            </p:sp>
            <p:sp>
              <p:nvSpPr>
                <p:cNvPr id="35" name="Rectangle 198"/>
                <p:cNvSpPr>
                  <a:spLocks noChangeArrowheads="1"/>
                </p:cNvSpPr>
                <p:nvPr/>
              </p:nvSpPr>
              <p:spPr bwMode="auto">
                <a:xfrm>
                  <a:off x="574811" y="3126000"/>
                  <a:ext cx="22762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en-US" sz="1600" dirty="0">
                      <a:solidFill>
                        <a:srgbClr val="000000"/>
                      </a:solidFill>
                      <a:latin typeface="Arial" panose="020B0604020202020204" pitchFamily="34" charset="0"/>
                      <a:cs typeface="Arial" panose="020B0604020202020204" pitchFamily="34" charset="0"/>
                    </a:rPr>
                    <a:t>12</a:t>
                  </a:r>
                  <a:endParaRPr lang="en-GB" altLang="en-US" sz="1600" dirty="0">
                    <a:latin typeface="Arial" panose="020B0604020202020204" pitchFamily="34" charset="0"/>
                    <a:cs typeface="Arial" panose="020B0604020202020204" pitchFamily="34" charset="0"/>
                  </a:endParaRPr>
                </a:p>
              </p:txBody>
            </p:sp>
            <p:sp>
              <p:nvSpPr>
                <p:cNvPr id="36" name="Line 199"/>
                <p:cNvSpPr>
                  <a:spLocks noChangeShapeType="1"/>
                </p:cNvSpPr>
                <p:nvPr/>
              </p:nvSpPr>
              <p:spPr bwMode="auto">
                <a:xfrm flipH="1">
                  <a:off x="869531" y="2940648"/>
                  <a:ext cx="34537" cy="1151"/>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600" dirty="0">
                    <a:latin typeface="Arial" panose="020B0604020202020204" pitchFamily="34" charset="0"/>
                    <a:cs typeface="Arial" panose="020B0604020202020204" pitchFamily="34" charset="0"/>
                  </a:endParaRPr>
                </a:p>
              </p:txBody>
            </p:sp>
            <p:sp>
              <p:nvSpPr>
                <p:cNvPr id="37" name="Line 201"/>
                <p:cNvSpPr>
                  <a:spLocks noChangeShapeType="1"/>
                </p:cNvSpPr>
                <p:nvPr/>
              </p:nvSpPr>
              <p:spPr bwMode="auto">
                <a:xfrm flipH="1">
                  <a:off x="834993" y="2675861"/>
                  <a:ext cx="69075" cy="1151"/>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600" dirty="0">
                    <a:latin typeface="Arial" panose="020B0604020202020204" pitchFamily="34" charset="0"/>
                    <a:cs typeface="Arial" panose="020B0604020202020204" pitchFamily="34" charset="0"/>
                  </a:endParaRPr>
                </a:p>
              </p:txBody>
            </p:sp>
            <p:sp>
              <p:nvSpPr>
                <p:cNvPr id="38" name="Rectangle 203"/>
                <p:cNvSpPr>
                  <a:spLocks noChangeArrowheads="1"/>
                </p:cNvSpPr>
                <p:nvPr/>
              </p:nvSpPr>
              <p:spPr bwMode="auto">
                <a:xfrm>
                  <a:off x="574811" y="2596425"/>
                  <a:ext cx="22762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en-US" sz="1600" dirty="0">
                      <a:solidFill>
                        <a:srgbClr val="000000"/>
                      </a:solidFill>
                      <a:latin typeface="Arial" panose="020B0604020202020204" pitchFamily="34" charset="0"/>
                      <a:cs typeface="Arial" panose="020B0604020202020204" pitchFamily="34" charset="0"/>
                    </a:rPr>
                    <a:t>13</a:t>
                  </a:r>
                  <a:endParaRPr lang="en-GB" altLang="en-US" sz="1600" dirty="0">
                    <a:latin typeface="Arial" panose="020B0604020202020204" pitchFamily="34" charset="0"/>
                    <a:cs typeface="Arial" panose="020B0604020202020204" pitchFamily="34" charset="0"/>
                  </a:endParaRPr>
                </a:p>
              </p:txBody>
            </p:sp>
            <p:sp>
              <p:nvSpPr>
                <p:cNvPr id="39" name="Line 204"/>
                <p:cNvSpPr>
                  <a:spLocks noChangeShapeType="1"/>
                </p:cNvSpPr>
                <p:nvPr/>
              </p:nvSpPr>
              <p:spPr bwMode="auto">
                <a:xfrm flipH="1">
                  <a:off x="869531" y="2411073"/>
                  <a:ext cx="34537" cy="1151"/>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600" dirty="0">
                    <a:latin typeface="Arial" panose="020B0604020202020204" pitchFamily="34" charset="0"/>
                    <a:cs typeface="Arial" panose="020B0604020202020204" pitchFamily="34" charset="0"/>
                  </a:endParaRPr>
                </a:p>
              </p:txBody>
            </p:sp>
            <p:sp>
              <p:nvSpPr>
                <p:cNvPr id="40" name="Rectangle 206"/>
                <p:cNvSpPr>
                  <a:spLocks noChangeArrowheads="1"/>
                </p:cNvSpPr>
                <p:nvPr/>
              </p:nvSpPr>
              <p:spPr bwMode="auto">
                <a:xfrm rot="16200000">
                  <a:off x="-954364" y="4162773"/>
                  <a:ext cx="278666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en-US" sz="1600" dirty="0">
                      <a:solidFill>
                        <a:srgbClr val="000000"/>
                      </a:solidFill>
                      <a:latin typeface="Arial" panose="020B0604020202020204" pitchFamily="34" charset="0"/>
                      <a:cs typeface="Arial" panose="020B0604020202020204" pitchFamily="34" charset="0"/>
                    </a:rPr>
                    <a:t>Values on Y-</a:t>
                  </a:r>
                  <a:r>
                    <a:rPr lang="en-GB" altLang="en-US" sz="1600" dirty="0" err="1">
                      <a:solidFill>
                        <a:srgbClr val="000000"/>
                      </a:solidFill>
                      <a:latin typeface="Arial" panose="020B0604020202020204" pitchFamily="34" charset="0"/>
                      <a:cs typeface="Arial" panose="020B0604020202020204" pitchFamily="34" charset="0"/>
                    </a:rPr>
                    <a:t>asix</a:t>
                  </a:r>
                  <a:r>
                    <a:rPr lang="en-GB" altLang="en-US" sz="1600" dirty="0">
                      <a:solidFill>
                        <a:srgbClr val="000000"/>
                      </a:solidFill>
                      <a:latin typeface="Arial" panose="020B0604020202020204" pitchFamily="34" charset="0"/>
                      <a:cs typeface="Arial" panose="020B0604020202020204" pitchFamily="34" charset="0"/>
                    </a:rPr>
                    <a:t> (‘Dependent’)</a:t>
                  </a:r>
                  <a:endParaRPr lang="en-GB" altLang="en-US" sz="1600" dirty="0">
                    <a:latin typeface="Arial" panose="020B0604020202020204" pitchFamily="34" charset="0"/>
                    <a:cs typeface="Arial" panose="020B0604020202020204" pitchFamily="34" charset="0"/>
                  </a:endParaRPr>
                </a:p>
              </p:txBody>
            </p:sp>
            <p:sp>
              <p:nvSpPr>
                <p:cNvPr id="41" name="Line 208"/>
                <p:cNvSpPr>
                  <a:spLocks noChangeShapeType="1"/>
                </p:cNvSpPr>
                <p:nvPr/>
              </p:nvSpPr>
              <p:spPr bwMode="auto">
                <a:xfrm>
                  <a:off x="904068" y="2411073"/>
                  <a:ext cx="3651762" cy="1151"/>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600" dirty="0">
                    <a:latin typeface="Arial" panose="020B0604020202020204" pitchFamily="34" charset="0"/>
                    <a:cs typeface="Arial" panose="020B0604020202020204" pitchFamily="34" charset="0"/>
                  </a:endParaRPr>
                </a:p>
              </p:txBody>
            </p:sp>
            <p:sp>
              <p:nvSpPr>
                <p:cNvPr id="42" name="Line 210"/>
                <p:cNvSpPr>
                  <a:spLocks noChangeShapeType="1"/>
                </p:cNvSpPr>
                <p:nvPr/>
              </p:nvSpPr>
              <p:spPr bwMode="auto">
                <a:xfrm flipV="1">
                  <a:off x="1114746" y="2343150"/>
                  <a:ext cx="1152" cy="67923"/>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600" dirty="0">
                    <a:latin typeface="Arial" panose="020B0604020202020204" pitchFamily="34" charset="0"/>
                    <a:cs typeface="Arial" panose="020B0604020202020204" pitchFamily="34" charset="0"/>
                  </a:endParaRPr>
                </a:p>
              </p:txBody>
            </p:sp>
            <p:sp>
              <p:nvSpPr>
                <p:cNvPr id="43" name="Line 213"/>
                <p:cNvSpPr>
                  <a:spLocks noChangeShapeType="1"/>
                </p:cNvSpPr>
                <p:nvPr/>
              </p:nvSpPr>
              <p:spPr bwMode="auto">
                <a:xfrm flipV="1">
                  <a:off x="1379534" y="2377687"/>
                  <a:ext cx="1152" cy="33386"/>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600" dirty="0">
                    <a:latin typeface="Arial" panose="020B0604020202020204" pitchFamily="34" charset="0"/>
                    <a:cs typeface="Arial" panose="020B0604020202020204" pitchFamily="34" charset="0"/>
                  </a:endParaRPr>
                </a:p>
              </p:txBody>
            </p:sp>
            <p:sp>
              <p:nvSpPr>
                <p:cNvPr id="44" name="Line 215"/>
                <p:cNvSpPr>
                  <a:spLocks noChangeShapeType="1"/>
                </p:cNvSpPr>
                <p:nvPr/>
              </p:nvSpPr>
              <p:spPr bwMode="auto">
                <a:xfrm flipV="1">
                  <a:off x="1644321" y="2343150"/>
                  <a:ext cx="1152" cy="67923"/>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600" dirty="0">
                    <a:latin typeface="Arial" panose="020B0604020202020204" pitchFamily="34" charset="0"/>
                    <a:cs typeface="Arial" panose="020B0604020202020204" pitchFamily="34" charset="0"/>
                  </a:endParaRPr>
                </a:p>
              </p:txBody>
            </p:sp>
            <p:sp>
              <p:nvSpPr>
                <p:cNvPr id="45" name="Line 218"/>
                <p:cNvSpPr>
                  <a:spLocks noChangeShapeType="1"/>
                </p:cNvSpPr>
                <p:nvPr/>
              </p:nvSpPr>
              <p:spPr bwMode="auto">
                <a:xfrm flipV="1">
                  <a:off x="1907957" y="2377687"/>
                  <a:ext cx="1152" cy="33386"/>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600" dirty="0">
                    <a:latin typeface="Arial" panose="020B0604020202020204" pitchFamily="34" charset="0"/>
                    <a:cs typeface="Arial" panose="020B0604020202020204" pitchFamily="34" charset="0"/>
                  </a:endParaRPr>
                </a:p>
              </p:txBody>
            </p:sp>
            <p:sp>
              <p:nvSpPr>
                <p:cNvPr id="46" name="Line 220"/>
                <p:cNvSpPr>
                  <a:spLocks noChangeShapeType="1"/>
                </p:cNvSpPr>
                <p:nvPr/>
              </p:nvSpPr>
              <p:spPr bwMode="auto">
                <a:xfrm flipV="1">
                  <a:off x="2172745" y="2343150"/>
                  <a:ext cx="1152" cy="67923"/>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600" dirty="0">
                    <a:latin typeface="Arial" panose="020B0604020202020204" pitchFamily="34" charset="0"/>
                    <a:cs typeface="Arial" panose="020B0604020202020204" pitchFamily="34" charset="0"/>
                  </a:endParaRPr>
                </a:p>
              </p:txBody>
            </p:sp>
            <p:sp>
              <p:nvSpPr>
                <p:cNvPr id="47" name="Line 223"/>
                <p:cNvSpPr>
                  <a:spLocks noChangeShapeType="1"/>
                </p:cNvSpPr>
                <p:nvPr/>
              </p:nvSpPr>
              <p:spPr bwMode="auto">
                <a:xfrm flipV="1">
                  <a:off x="2437532" y="2377687"/>
                  <a:ext cx="1152" cy="33386"/>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600" dirty="0">
                    <a:latin typeface="Arial" panose="020B0604020202020204" pitchFamily="34" charset="0"/>
                    <a:cs typeface="Arial" panose="020B0604020202020204" pitchFamily="34" charset="0"/>
                  </a:endParaRPr>
                </a:p>
              </p:txBody>
            </p:sp>
            <p:sp>
              <p:nvSpPr>
                <p:cNvPr id="48" name="Line 225"/>
                <p:cNvSpPr>
                  <a:spLocks noChangeShapeType="1"/>
                </p:cNvSpPr>
                <p:nvPr/>
              </p:nvSpPr>
              <p:spPr bwMode="auto">
                <a:xfrm flipV="1">
                  <a:off x="2702319" y="2343150"/>
                  <a:ext cx="1152" cy="67923"/>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600" dirty="0">
                    <a:latin typeface="Arial" panose="020B0604020202020204" pitchFamily="34" charset="0"/>
                    <a:cs typeface="Arial" panose="020B0604020202020204" pitchFamily="34" charset="0"/>
                  </a:endParaRPr>
                </a:p>
              </p:txBody>
            </p:sp>
            <p:sp>
              <p:nvSpPr>
                <p:cNvPr id="49" name="Line 228"/>
                <p:cNvSpPr>
                  <a:spLocks noChangeShapeType="1"/>
                </p:cNvSpPr>
                <p:nvPr/>
              </p:nvSpPr>
              <p:spPr bwMode="auto">
                <a:xfrm flipV="1">
                  <a:off x="2967107" y="2377687"/>
                  <a:ext cx="1152" cy="33386"/>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600" dirty="0">
                    <a:latin typeface="Arial" panose="020B0604020202020204" pitchFamily="34" charset="0"/>
                    <a:cs typeface="Arial" panose="020B0604020202020204" pitchFamily="34" charset="0"/>
                  </a:endParaRPr>
                </a:p>
              </p:txBody>
            </p:sp>
            <p:sp>
              <p:nvSpPr>
                <p:cNvPr id="50" name="Line 230"/>
                <p:cNvSpPr>
                  <a:spLocks noChangeShapeType="1"/>
                </p:cNvSpPr>
                <p:nvPr/>
              </p:nvSpPr>
              <p:spPr bwMode="auto">
                <a:xfrm flipV="1">
                  <a:off x="3231894" y="2343150"/>
                  <a:ext cx="1152" cy="67923"/>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600" dirty="0">
                    <a:latin typeface="Arial" panose="020B0604020202020204" pitchFamily="34" charset="0"/>
                    <a:cs typeface="Arial" panose="020B0604020202020204" pitchFamily="34" charset="0"/>
                  </a:endParaRPr>
                </a:p>
              </p:txBody>
            </p:sp>
            <p:sp>
              <p:nvSpPr>
                <p:cNvPr id="51" name="Line 233"/>
                <p:cNvSpPr>
                  <a:spLocks noChangeShapeType="1"/>
                </p:cNvSpPr>
                <p:nvPr/>
              </p:nvSpPr>
              <p:spPr bwMode="auto">
                <a:xfrm flipV="1">
                  <a:off x="3496681" y="2377687"/>
                  <a:ext cx="1152" cy="33386"/>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600" dirty="0">
                    <a:latin typeface="Arial" panose="020B0604020202020204" pitchFamily="34" charset="0"/>
                    <a:cs typeface="Arial" panose="020B0604020202020204" pitchFamily="34" charset="0"/>
                  </a:endParaRPr>
                </a:p>
              </p:txBody>
            </p:sp>
            <p:sp>
              <p:nvSpPr>
                <p:cNvPr id="52" name="Line 235"/>
                <p:cNvSpPr>
                  <a:spLocks noChangeShapeType="1"/>
                </p:cNvSpPr>
                <p:nvPr/>
              </p:nvSpPr>
              <p:spPr bwMode="auto">
                <a:xfrm flipV="1">
                  <a:off x="3761469" y="2343150"/>
                  <a:ext cx="1152" cy="67923"/>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600" dirty="0">
                    <a:latin typeface="Arial" panose="020B0604020202020204" pitchFamily="34" charset="0"/>
                    <a:cs typeface="Arial" panose="020B0604020202020204" pitchFamily="34" charset="0"/>
                  </a:endParaRPr>
                </a:p>
              </p:txBody>
            </p:sp>
            <p:sp>
              <p:nvSpPr>
                <p:cNvPr id="53" name="Line 238"/>
                <p:cNvSpPr>
                  <a:spLocks noChangeShapeType="1"/>
                </p:cNvSpPr>
                <p:nvPr/>
              </p:nvSpPr>
              <p:spPr bwMode="auto">
                <a:xfrm flipV="1">
                  <a:off x="4026256" y="2377687"/>
                  <a:ext cx="1152" cy="33386"/>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600" dirty="0">
                    <a:latin typeface="Arial" panose="020B0604020202020204" pitchFamily="34" charset="0"/>
                    <a:cs typeface="Arial" panose="020B0604020202020204" pitchFamily="34" charset="0"/>
                  </a:endParaRPr>
                </a:p>
              </p:txBody>
            </p:sp>
            <p:sp>
              <p:nvSpPr>
                <p:cNvPr id="54" name="Line 240"/>
                <p:cNvSpPr>
                  <a:spLocks noChangeShapeType="1"/>
                </p:cNvSpPr>
                <p:nvPr/>
              </p:nvSpPr>
              <p:spPr bwMode="auto">
                <a:xfrm flipV="1">
                  <a:off x="4291043" y="2343150"/>
                  <a:ext cx="1152" cy="67923"/>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600" dirty="0">
                    <a:latin typeface="Arial" panose="020B0604020202020204" pitchFamily="34" charset="0"/>
                    <a:cs typeface="Arial" panose="020B0604020202020204" pitchFamily="34" charset="0"/>
                  </a:endParaRPr>
                </a:p>
              </p:txBody>
            </p:sp>
            <p:grpSp>
              <p:nvGrpSpPr>
                <p:cNvPr id="55" name="Group 54"/>
                <p:cNvGrpSpPr/>
                <p:nvPr/>
              </p:nvGrpSpPr>
              <p:grpSpPr>
                <a:xfrm>
                  <a:off x="904068" y="6062838"/>
                  <a:ext cx="3651762" cy="331412"/>
                  <a:chOff x="904068" y="6062838"/>
                  <a:chExt cx="3651762" cy="331412"/>
                </a:xfrm>
              </p:grpSpPr>
              <p:sp>
                <p:nvSpPr>
                  <p:cNvPr id="121" name="Line 207"/>
                  <p:cNvSpPr>
                    <a:spLocks noChangeShapeType="1"/>
                  </p:cNvSpPr>
                  <p:nvPr/>
                </p:nvSpPr>
                <p:spPr bwMode="auto">
                  <a:xfrm>
                    <a:off x="904068" y="6062838"/>
                    <a:ext cx="3651762" cy="1151"/>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600" dirty="0">
                      <a:latin typeface="Arial" panose="020B0604020202020204" pitchFamily="34" charset="0"/>
                      <a:cs typeface="Arial" panose="020B0604020202020204" pitchFamily="34" charset="0"/>
                    </a:endParaRPr>
                  </a:p>
                </p:txBody>
              </p:sp>
              <p:sp>
                <p:nvSpPr>
                  <p:cNvPr id="122" name="Line 209"/>
                  <p:cNvSpPr>
                    <a:spLocks noChangeShapeType="1"/>
                  </p:cNvSpPr>
                  <p:nvPr/>
                </p:nvSpPr>
                <p:spPr bwMode="auto">
                  <a:xfrm>
                    <a:off x="1114746" y="6062838"/>
                    <a:ext cx="1152" cy="69075"/>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600" dirty="0">
                      <a:latin typeface="Arial" panose="020B0604020202020204" pitchFamily="34" charset="0"/>
                      <a:cs typeface="Arial" panose="020B0604020202020204" pitchFamily="34" charset="0"/>
                    </a:endParaRPr>
                  </a:p>
                </p:txBody>
              </p:sp>
              <p:sp>
                <p:nvSpPr>
                  <p:cNvPr id="123" name="Rectangle 211"/>
                  <p:cNvSpPr>
                    <a:spLocks noChangeArrowheads="1"/>
                  </p:cNvSpPr>
                  <p:nvPr/>
                </p:nvSpPr>
                <p:spPr bwMode="auto">
                  <a:xfrm>
                    <a:off x="1036461" y="6148029"/>
                    <a:ext cx="1138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en-US" sz="1600" dirty="0">
                        <a:solidFill>
                          <a:srgbClr val="000000"/>
                        </a:solidFill>
                        <a:latin typeface="Arial" panose="020B0604020202020204" pitchFamily="34" charset="0"/>
                        <a:cs typeface="Arial" panose="020B0604020202020204" pitchFamily="34" charset="0"/>
                      </a:rPr>
                      <a:t>7</a:t>
                    </a:r>
                    <a:endParaRPr lang="en-GB" altLang="en-US" sz="1600" dirty="0">
                      <a:latin typeface="Arial" panose="020B0604020202020204" pitchFamily="34" charset="0"/>
                      <a:cs typeface="Arial" panose="020B0604020202020204" pitchFamily="34" charset="0"/>
                    </a:endParaRPr>
                  </a:p>
                </p:txBody>
              </p:sp>
              <p:sp>
                <p:nvSpPr>
                  <p:cNvPr id="124" name="Line 212"/>
                  <p:cNvSpPr>
                    <a:spLocks noChangeShapeType="1"/>
                  </p:cNvSpPr>
                  <p:nvPr/>
                </p:nvSpPr>
                <p:spPr bwMode="auto">
                  <a:xfrm>
                    <a:off x="1379534" y="6062838"/>
                    <a:ext cx="1152" cy="34537"/>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600" dirty="0">
                      <a:latin typeface="Arial" panose="020B0604020202020204" pitchFamily="34" charset="0"/>
                      <a:cs typeface="Arial" panose="020B0604020202020204" pitchFamily="34" charset="0"/>
                    </a:endParaRPr>
                  </a:p>
                </p:txBody>
              </p:sp>
              <p:sp>
                <p:nvSpPr>
                  <p:cNvPr id="125" name="Line 214"/>
                  <p:cNvSpPr>
                    <a:spLocks noChangeShapeType="1"/>
                  </p:cNvSpPr>
                  <p:nvPr/>
                </p:nvSpPr>
                <p:spPr bwMode="auto">
                  <a:xfrm>
                    <a:off x="1644321" y="6062838"/>
                    <a:ext cx="1152" cy="69075"/>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600" dirty="0">
                      <a:latin typeface="Arial" panose="020B0604020202020204" pitchFamily="34" charset="0"/>
                      <a:cs typeface="Arial" panose="020B0604020202020204" pitchFamily="34" charset="0"/>
                    </a:endParaRPr>
                  </a:p>
                </p:txBody>
              </p:sp>
              <p:sp>
                <p:nvSpPr>
                  <p:cNvPr id="126" name="Rectangle 216"/>
                  <p:cNvSpPr>
                    <a:spLocks noChangeArrowheads="1"/>
                  </p:cNvSpPr>
                  <p:nvPr/>
                </p:nvSpPr>
                <p:spPr bwMode="auto">
                  <a:xfrm>
                    <a:off x="1566037" y="6148029"/>
                    <a:ext cx="1138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en-US" sz="1600" dirty="0">
                        <a:solidFill>
                          <a:srgbClr val="000000"/>
                        </a:solidFill>
                        <a:latin typeface="Arial" panose="020B0604020202020204" pitchFamily="34" charset="0"/>
                        <a:cs typeface="Arial" panose="020B0604020202020204" pitchFamily="34" charset="0"/>
                      </a:rPr>
                      <a:t>8</a:t>
                    </a:r>
                    <a:endParaRPr lang="en-GB" altLang="en-US" sz="1600" dirty="0">
                      <a:latin typeface="Arial" panose="020B0604020202020204" pitchFamily="34" charset="0"/>
                      <a:cs typeface="Arial" panose="020B0604020202020204" pitchFamily="34" charset="0"/>
                    </a:endParaRPr>
                  </a:p>
                </p:txBody>
              </p:sp>
              <p:sp>
                <p:nvSpPr>
                  <p:cNvPr id="127" name="Line 217"/>
                  <p:cNvSpPr>
                    <a:spLocks noChangeShapeType="1"/>
                  </p:cNvSpPr>
                  <p:nvPr/>
                </p:nvSpPr>
                <p:spPr bwMode="auto">
                  <a:xfrm>
                    <a:off x="1907957" y="6062838"/>
                    <a:ext cx="1152" cy="34537"/>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600" dirty="0">
                      <a:latin typeface="Arial" panose="020B0604020202020204" pitchFamily="34" charset="0"/>
                      <a:cs typeface="Arial" panose="020B0604020202020204" pitchFamily="34" charset="0"/>
                    </a:endParaRPr>
                  </a:p>
                </p:txBody>
              </p:sp>
              <p:sp>
                <p:nvSpPr>
                  <p:cNvPr id="128" name="Line 219"/>
                  <p:cNvSpPr>
                    <a:spLocks noChangeShapeType="1"/>
                  </p:cNvSpPr>
                  <p:nvPr/>
                </p:nvSpPr>
                <p:spPr bwMode="auto">
                  <a:xfrm>
                    <a:off x="2172745" y="6062838"/>
                    <a:ext cx="1152" cy="69075"/>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600" dirty="0">
                      <a:latin typeface="Arial" panose="020B0604020202020204" pitchFamily="34" charset="0"/>
                      <a:cs typeface="Arial" panose="020B0604020202020204" pitchFamily="34" charset="0"/>
                    </a:endParaRPr>
                  </a:p>
                </p:txBody>
              </p:sp>
              <p:sp>
                <p:nvSpPr>
                  <p:cNvPr id="129" name="Rectangle 221"/>
                  <p:cNvSpPr>
                    <a:spLocks noChangeArrowheads="1"/>
                  </p:cNvSpPr>
                  <p:nvPr/>
                </p:nvSpPr>
                <p:spPr bwMode="auto">
                  <a:xfrm>
                    <a:off x="2095611" y="6148029"/>
                    <a:ext cx="1138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en-US" sz="1600" dirty="0">
                        <a:solidFill>
                          <a:srgbClr val="000000"/>
                        </a:solidFill>
                        <a:latin typeface="Arial" panose="020B0604020202020204" pitchFamily="34" charset="0"/>
                        <a:cs typeface="Arial" panose="020B0604020202020204" pitchFamily="34" charset="0"/>
                      </a:rPr>
                      <a:t>9</a:t>
                    </a:r>
                    <a:endParaRPr lang="en-GB" altLang="en-US" sz="1600" dirty="0">
                      <a:latin typeface="Arial" panose="020B0604020202020204" pitchFamily="34" charset="0"/>
                      <a:cs typeface="Arial" panose="020B0604020202020204" pitchFamily="34" charset="0"/>
                    </a:endParaRPr>
                  </a:p>
                </p:txBody>
              </p:sp>
              <p:sp>
                <p:nvSpPr>
                  <p:cNvPr id="130" name="Line 222"/>
                  <p:cNvSpPr>
                    <a:spLocks noChangeShapeType="1"/>
                  </p:cNvSpPr>
                  <p:nvPr/>
                </p:nvSpPr>
                <p:spPr bwMode="auto">
                  <a:xfrm>
                    <a:off x="2437532" y="6062838"/>
                    <a:ext cx="1152" cy="34537"/>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600" dirty="0">
                      <a:latin typeface="Arial" panose="020B0604020202020204" pitchFamily="34" charset="0"/>
                      <a:cs typeface="Arial" panose="020B0604020202020204" pitchFamily="34" charset="0"/>
                    </a:endParaRPr>
                  </a:p>
                </p:txBody>
              </p:sp>
              <p:sp>
                <p:nvSpPr>
                  <p:cNvPr id="131" name="Line 224"/>
                  <p:cNvSpPr>
                    <a:spLocks noChangeShapeType="1"/>
                  </p:cNvSpPr>
                  <p:nvPr/>
                </p:nvSpPr>
                <p:spPr bwMode="auto">
                  <a:xfrm>
                    <a:off x="2702319" y="6062838"/>
                    <a:ext cx="1152" cy="69075"/>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600" dirty="0">
                      <a:latin typeface="Arial" panose="020B0604020202020204" pitchFamily="34" charset="0"/>
                      <a:cs typeface="Arial" panose="020B0604020202020204" pitchFamily="34" charset="0"/>
                    </a:endParaRPr>
                  </a:p>
                </p:txBody>
              </p:sp>
              <p:sp>
                <p:nvSpPr>
                  <p:cNvPr id="132" name="Rectangle 226"/>
                  <p:cNvSpPr>
                    <a:spLocks noChangeArrowheads="1"/>
                  </p:cNvSpPr>
                  <p:nvPr/>
                </p:nvSpPr>
                <p:spPr bwMode="auto">
                  <a:xfrm>
                    <a:off x="2580287" y="6148029"/>
                    <a:ext cx="22762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en-US" sz="1600" dirty="0">
                        <a:solidFill>
                          <a:srgbClr val="000000"/>
                        </a:solidFill>
                        <a:latin typeface="Arial" panose="020B0604020202020204" pitchFamily="34" charset="0"/>
                        <a:cs typeface="Arial" panose="020B0604020202020204" pitchFamily="34" charset="0"/>
                      </a:rPr>
                      <a:t>10</a:t>
                    </a:r>
                    <a:endParaRPr lang="en-GB" altLang="en-US" sz="1600" dirty="0">
                      <a:latin typeface="Arial" panose="020B0604020202020204" pitchFamily="34" charset="0"/>
                      <a:cs typeface="Arial" panose="020B0604020202020204" pitchFamily="34" charset="0"/>
                    </a:endParaRPr>
                  </a:p>
                </p:txBody>
              </p:sp>
              <p:sp>
                <p:nvSpPr>
                  <p:cNvPr id="133" name="Line 227"/>
                  <p:cNvSpPr>
                    <a:spLocks noChangeShapeType="1"/>
                  </p:cNvSpPr>
                  <p:nvPr/>
                </p:nvSpPr>
                <p:spPr bwMode="auto">
                  <a:xfrm>
                    <a:off x="2967107" y="6062838"/>
                    <a:ext cx="1152" cy="34537"/>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600" dirty="0">
                      <a:latin typeface="Arial" panose="020B0604020202020204" pitchFamily="34" charset="0"/>
                      <a:cs typeface="Arial" panose="020B0604020202020204" pitchFamily="34" charset="0"/>
                    </a:endParaRPr>
                  </a:p>
                </p:txBody>
              </p:sp>
              <p:sp>
                <p:nvSpPr>
                  <p:cNvPr id="134" name="Line 229"/>
                  <p:cNvSpPr>
                    <a:spLocks noChangeShapeType="1"/>
                  </p:cNvSpPr>
                  <p:nvPr/>
                </p:nvSpPr>
                <p:spPr bwMode="auto">
                  <a:xfrm>
                    <a:off x="3231894" y="6062838"/>
                    <a:ext cx="1152" cy="69075"/>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600" dirty="0">
                      <a:latin typeface="Arial" panose="020B0604020202020204" pitchFamily="34" charset="0"/>
                      <a:cs typeface="Arial" panose="020B0604020202020204" pitchFamily="34" charset="0"/>
                    </a:endParaRPr>
                  </a:p>
                </p:txBody>
              </p:sp>
              <p:sp>
                <p:nvSpPr>
                  <p:cNvPr id="135" name="Rectangle 231"/>
                  <p:cNvSpPr>
                    <a:spLocks noChangeArrowheads="1"/>
                  </p:cNvSpPr>
                  <p:nvPr/>
                </p:nvSpPr>
                <p:spPr bwMode="auto">
                  <a:xfrm>
                    <a:off x="3109862" y="6148029"/>
                    <a:ext cx="21236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en-US" sz="1600" dirty="0">
                        <a:solidFill>
                          <a:srgbClr val="000000"/>
                        </a:solidFill>
                        <a:latin typeface="Arial" panose="020B0604020202020204" pitchFamily="34" charset="0"/>
                        <a:cs typeface="Arial" panose="020B0604020202020204" pitchFamily="34" charset="0"/>
                      </a:rPr>
                      <a:t>11</a:t>
                    </a:r>
                    <a:endParaRPr lang="en-GB" altLang="en-US" sz="1600" dirty="0">
                      <a:latin typeface="Arial" panose="020B0604020202020204" pitchFamily="34" charset="0"/>
                      <a:cs typeface="Arial" panose="020B0604020202020204" pitchFamily="34" charset="0"/>
                    </a:endParaRPr>
                  </a:p>
                </p:txBody>
              </p:sp>
              <p:sp>
                <p:nvSpPr>
                  <p:cNvPr id="136" name="Line 232"/>
                  <p:cNvSpPr>
                    <a:spLocks noChangeShapeType="1"/>
                  </p:cNvSpPr>
                  <p:nvPr/>
                </p:nvSpPr>
                <p:spPr bwMode="auto">
                  <a:xfrm>
                    <a:off x="3496681" y="6062838"/>
                    <a:ext cx="1152" cy="34537"/>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600" dirty="0">
                      <a:latin typeface="Arial" panose="020B0604020202020204" pitchFamily="34" charset="0"/>
                      <a:cs typeface="Arial" panose="020B0604020202020204" pitchFamily="34" charset="0"/>
                    </a:endParaRPr>
                  </a:p>
                </p:txBody>
              </p:sp>
              <p:sp>
                <p:nvSpPr>
                  <p:cNvPr id="137" name="Line 234"/>
                  <p:cNvSpPr>
                    <a:spLocks noChangeShapeType="1"/>
                  </p:cNvSpPr>
                  <p:nvPr/>
                </p:nvSpPr>
                <p:spPr bwMode="auto">
                  <a:xfrm>
                    <a:off x="3761469" y="6062838"/>
                    <a:ext cx="1152" cy="69075"/>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600" dirty="0">
                      <a:latin typeface="Arial" panose="020B0604020202020204" pitchFamily="34" charset="0"/>
                      <a:cs typeface="Arial" panose="020B0604020202020204" pitchFamily="34" charset="0"/>
                    </a:endParaRPr>
                  </a:p>
                </p:txBody>
              </p:sp>
              <p:sp>
                <p:nvSpPr>
                  <p:cNvPr id="138" name="Rectangle 236"/>
                  <p:cNvSpPr>
                    <a:spLocks noChangeArrowheads="1"/>
                  </p:cNvSpPr>
                  <p:nvPr/>
                </p:nvSpPr>
                <p:spPr bwMode="auto">
                  <a:xfrm>
                    <a:off x="3639437" y="6148029"/>
                    <a:ext cx="22762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en-US" sz="1600" dirty="0">
                        <a:solidFill>
                          <a:srgbClr val="000000"/>
                        </a:solidFill>
                        <a:latin typeface="Arial" panose="020B0604020202020204" pitchFamily="34" charset="0"/>
                        <a:cs typeface="Arial" panose="020B0604020202020204" pitchFamily="34" charset="0"/>
                      </a:rPr>
                      <a:t>12</a:t>
                    </a:r>
                    <a:endParaRPr lang="en-GB" altLang="en-US" sz="1600" dirty="0">
                      <a:latin typeface="Arial" panose="020B0604020202020204" pitchFamily="34" charset="0"/>
                      <a:cs typeface="Arial" panose="020B0604020202020204" pitchFamily="34" charset="0"/>
                    </a:endParaRPr>
                  </a:p>
                </p:txBody>
              </p:sp>
              <p:sp>
                <p:nvSpPr>
                  <p:cNvPr id="139" name="Line 237"/>
                  <p:cNvSpPr>
                    <a:spLocks noChangeShapeType="1"/>
                  </p:cNvSpPr>
                  <p:nvPr/>
                </p:nvSpPr>
                <p:spPr bwMode="auto">
                  <a:xfrm>
                    <a:off x="4026256" y="6062838"/>
                    <a:ext cx="1152" cy="34537"/>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600" dirty="0">
                      <a:latin typeface="Arial" panose="020B0604020202020204" pitchFamily="34" charset="0"/>
                      <a:cs typeface="Arial" panose="020B0604020202020204" pitchFamily="34" charset="0"/>
                    </a:endParaRPr>
                  </a:p>
                </p:txBody>
              </p:sp>
              <p:sp>
                <p:nvSpPr>
                  <p:cNvPr id="140" name="Line 239"/>
                  <p:cNvSpPr>
                    <a:spLocks noChangeShapeType="1"/>
                  </p:cNvSpPr>
                  <p:nvPr/>
                </p:nvSpPr>
                <p:spPr bwMode="auto">
                  <a:xfrm>
                    <a:off x="4291043" y="6062838"/>
                    <a:ext cx="1152" cy="69075"/>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600" dirty="0">
                      <a:latin typeface="Arial" panose="020B0604020202020204" pitchFamily="34" charset="0"/>
                      <a:cs typeface="Arial" panose="020B0604020202020204" pitchFamily="34" charset="0"/>
                    </a:endParaRPr>
                  </a:p>
                </p:txBody>
              </p:sp>
              <p:sp>
                <p:nvSpPr>
                  <p:cNvPr id="141" name="Rectangle 241"/>
                  <p:cNvSpPr>
                    <a:spLocks noChangeArrowheads="1"/>
                  </p:cNvSpPr>
                  <p:nvPr/>
                </p:nvSpPr>
                <p:spPr bwMode="auto">
                  <a:xfrm>
                    <a:off x="4169011" y="6148029"/>
                    <a:ext cx="22762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en-US" sz="1600" dirty="0">
                        <a:solidFill>
                          <a:srgbClr val="000000"/>
                        </a:solidFill>
                        <a:latin typeface="Arial" panose="020B0604020202020204" pitchFamily="34" charset="0"/>
                        <a:cs typeface="Arial" panose="020B0604020202020204" pitchFamily="34" charset="0"/>
                      </a:rPr>
                      <a:t>13</a:t>
                    </a:r>
                    <a:endParaRPr lang="en-GB" altLang="en-US" sz="1600" dirty="0">
                      <a:latin typeface="Arial" panose="020B0604020202020204" pitchFamily="34" charset="0"/>
                      <a:cs typeface="Arial" panose="020B0604020202020204" pitchFamily="34" charset="0"/>
                    </a:endParaRPr>
                  </a:p>
                </p:txBody>
              </p:sp>
            </p:grpSp>
            <p:grpSp>
              <p:nvGrpSpPr>
                <p:cNvPr id="56" name="Group 55"/>
                <p:cNvGrpSpPr/>
                <p:nvPr/>
              </p:nvGrpSpPr>
              <p:grpSpPr>
                <a:xfrm>
                  <a:off x="4555831" y="2377687"/>
                  <a:ext cx="66772" cy="3719688"/>
                  <a:chOff x="4555831" y="2377687"/>
                  <a:chExt cx="66772" cy="3719688"/>
                </a:xfrm>
              </p:grpSpPr>
              <p:sp>
                <p:nvSpPr>
                  <p:cNvPr id="104" name="Line 170"/>
                  <p:cNvSpPr>
                    <a:spLocks noChangeAspect="1" noChangeShapeType="1"/>
                  </p:cNvSpPr>
                  <p:nvPr/>
                </p:nvSpPr>
                <p:spPr bwMode="auto">
                  <a:xfrm flipV="1">
                    <a:off x="4555831" y="2411073"/>
                    <a:ext cx="1152" cy="3651764"/>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600" dirty="0">
                      <a:latin typeface="Arial" panose="020B0604020202020204" pitchFamily="34" charset="0"/>
                      <a:cs typeface="Arial" panose="020B0604020202020204" pitchFamily="34" charset="0"/>
                    </a:endParaRPr>
                  </a:p>
                </p:txBody>
              </p:sp>
              <p:sp>
                <p:nvSpPr>
                  <p:cNvPr id="105" name="Line 172"/>
                  <p:cNvSpPr>
                    <a:spLocks noChangeShapeType="1"/>
                  </p:cNvSpPr>
                  <p:nvPr/>
                </p:nvSpPr>
                <p:spPr bwMode="auto">
                  <a:xfrm>
                    <a:off x="4555831" y="5852159"/>
                    <a:ext cx="66772" cy="1151"/>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600" dirty="0">
                      <a:latin typeface="Arial" panose="020B0604020202020204" pitchFamily="34" charset="0"/>
                      <a:cs typeface="Arial" panose="020B0604020202020204" pitchFamily="34" charset="0"/>
                    </a:endParaRPr>
                  </a:p>
                </p:txBody>
              </p:sp>
              <p:sp>
                <p:nvSpPr>
                  <p:cNvPr id="106" name="Line 175"/>
                  <p:cNvSpPr>
                    <a:spLocks noChangeShapeType="1"/>
                  </p:cNvSpPr>
                  <p:nvPr/>
                </p:nvSpPr>
                <p:spPr bwMode="auto">
                  <a:xfrm>
                    <a:off x="4555831" y="5587372"/>
                    <a:ext cx="33387" cy="1151"/>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600" dirty="0">
                      <a:latin typeface="Arial" panose="020B0604020202020204" pitchFamily="34" charset="0"/>
                      <a:cs typeface="Arial" panose="020B0604020202020204" pitchFamily="34" charset="0"/>
                    </a:endParaRPr>
                  </a:p>
                </p:txBody>
              </p:sp>
              <p:sp>
                <p:nvSpPr>
                  <p:cNvPr id="107" name="Line 177"/>
                  <p:cNvSpPr>
                    <a:spLocks noChangeShapeType="1"/>
                  </p:cNvSpPr>
                  <p:nvPr/>
                </p:nvSpPr>
                <p:spPr bwMode="auto">
                  <a:xfrm>
                    <a:off x="4555831" y="5322584"/>
                    <a:ext cx="66772" cy="1151"/>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600" dirty="0">
                      <a:latin typeface="Arial" panose="020B0604020202020204" pitchFamily="34" charset="0"/>
                      <a:cs typeface="Arial" panose="020B0604020202020204" pitchFamily="34" charset="0"/>
                    </a:endParaRPr>
                  </a:p>
                </p:txBody>
              </p:sp>
              <p:sp>
                <p:nvSpPr>
                  <p:cNvPr id="108" name="Line 180"/>
                  <p:cNvSpPr>
                    <a:spLocks noChangeShapeType="1"/>
                  </p:cNvSpPr>
                  <p:nvPr/>
                </p:nvSpPr>
                <p:spPr bwMode="auto">
                  <a:xfrm>
                    <a:off x="4555831" y="5057797"/>
                    <a:ext cx="33387" cy="1151"/>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600" dirty="0">
                      <a:latin typeface="Arial" panose="020B0604020202020204" pitchFamily="34" charset="0"/>
                      <a:cs typeface="Arial" panose="020B0604020202020204" pitchFamily="34" charset="0"/>
                    </a:endParaRPr>
                  </a:p>
                </p:txBody>
              </p:sp>
              <p:sp>
                <p:nvSpPr>
                  <p:cNvPr id="109" name="Line 182"/>
                  <p:cNvSpPr>
                    <a:spLocks noChangeShapeType="1"/>
                  </p:cNvSpPr>
                  <p:nvPr/>
                </p:nvSpPr>
                <p:spPr bwMode="auto">
                  <a:xfrm>
                    <a:off x="4555831" y="4793009"/>
                    <a:ext cx="66772" cy="1151"/>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600" dirty="0">
                      <a:latin typeface="Arial" panose="020B0604020202020204" pitchFamily="34" charset="0"/>
                      <a:cs typeface="Arial" panose="020B0604020202020204" pitchFamily="34" charset="0"/>
                    </a:endParaRPr>
                  </a:p>
                </p:txBody>
              </p:sp>
              <p:sp>
                <p:nvSpPr>
                  <p:cNvPr id="110" name="Line 185"/>
                  <p:cNvSpPr>
                    <a:spLocks noChangeShapeType="1"/>
                  </p:cNvSpPr>
                  <p:nvPr/>
                </p:nvSpPr>
                <p:spPr bwMode="auto">
                  <a:xfrm>
                    <a:off x="4555831" y="4528222"/>
                    <a:ext cx="33387" cy="1151"/>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600" dirty="0">
                      <a:latin typeface="Arial" panose="020B0604020202020204" pitchFamily="34" charset="0"/>
                      <a:cs typeface="Arial" panose="020B0604020202020204" pitchFamily="34" charset="0"/>
                    </a:endParaRPr>
                  </a:p>
                </p:txBody>
              </p:sp>
              <p:sp>
                <p:nvSpPr>
                  <p:cNvPr id="111" name="Line 187"/>
                  <p:cNvSpPr>
                    <a:spLocks noChangeShapeType="1"/>
                  </p:cNvSpPr>
                  <p:nvPr/>
                </p:nvSpPr>
                <p:spPr bwMode="auto">
                  <a:xfrm>
                    <a:off x="4555831" y="4263435"/>
                    <a:ext cx="66772" cy="1151"/>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600" dirty="0">
                      <a:latin typeface="Arial" panose="020B0604020202020204" pitchFamily="34" charset="0"/>
                      <a:cs typeface="Arial" panose="020B0604020202020204" pitchFamily="34" charset="0"/>
                    </a:endParaRPr>
                  </a:p>
                </p:txBody>
              </p:sp>
              <p:sp>
                <p:nvSpPr>
                  <p:cNvPr id="112" name="Line 190"/>
                  <p:cNvSpPr>
                    <a:spLocks noChangeShapeType="1"/>
                  </p:cNvSpPr>
                  <p:nvPr/>
                </p:nvSpPr>
                <p:spPr bwMode="auto">
                  <a:xfrm>
                    <a:off x="4555831" y="3998647"/>
                    <a:ext cx="33387" cy="1151"/>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600" dirty="0">
                      <a:latin typeface="Arial" panose="020B0604020202020204" pitchFamily="34" charset="0"/>
                      <a:cs typeface="Arial" panose="020B0604020202020204" pitchFamily="34" charset="0"/>
                    </a:endParaRPr>
                  </a:p>
                </p:txBody>
              </p:sp>
              <p:sp>
                <p:nvSpPr>
                  <p:cNvPr id="113" name="Line 192"/>
                  <p:cNvSpPr>
                    <a:spLocks noChangeShapeType="1"/>
                  </p:cNvSpPr>
                  <p:nvPr/>
                </p:nvSpPr>
                <p:spPr bwMode="auto">
                  <a:xfrm>
                    <a:off x="4555831" y="3733860"/>
                    <a:ext cx="66772" cy="1151"/>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600" dirty="0">
                      <a:latin typeface="Arial" panose="020B0604020202020204" pitchFamily="34" charset="0"/>
                      <a:cs typeface="Arial" panose="020B0604020202020204" pitchFamily="34" charset="0"/>
                    </a:endParaRPr>
                  </a:p>
                </p:txBody>
              </p:sp>
              <p:sp>
                <p:nvSpPr>
                  <p:cNvPr id="114" name="Line 195"/>
                  <p:cNvSpPr>
                    <a:spLocks noChangeShapeType="1"/>
                  </p:cNvSpPr>
                  <p:nvPr/>
                </p:nvSpPr>
                <p:spPr bwMode="auto">
                  <a:xfrm>
                    <a:off x="4555831" y="3470223"/>
                    <a:ext cx="33387" cy="1151"/>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600" dirty="0">
                      <a:latin typeface="Arial" panose="020B0604020202020204" pitchFamily="34" charset="0"/>
                      <a:cs typeface="Arial" panose="020B0604020202020204" pitchFamily="34" charset="0"/>
                    </a:endParaRPr>
                  </a:p>
                </p:txBody>
              </p:sp>
              <p:sp>
                <p:nvSpPr>
                  <p:cNvPr id="115" name="Line 197"/>
                  <p:cNvSpPr>
                    <a:spLocks noChangeShapeType="1"/>
                  </p:cNvSpPr>
                  <p:nvPr/>
                </p:nvSpPr>
                <p:spPr bwMode="auto">
                  <a:xfrm>
                    <a:off x="4555831" y="3205436"/>
                    <a:ext cx="66772" cy="1151"/>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600" dirty="0">
                      <a:latin typeface="Arial" panose="020B0604020202020204" pitchFamily="34" charset="0"/>
                      <a:cs typeface="Arial" panose="020B0604020202020204" pitchFamily="34" charset="0"/>
                    </a:endParaRPr>
                  </a:p>
                </p:txBody>
              </p:sp>
              <p:sp>
                <p:nvSpPr>
                  <p:cNvPr id="116" name="Line 200"/>
                  <p:cNvSpPr>
                    <a:spLocks noChangeShapeType="1"/>
                  </p:cNvSpPr>
                  <p:nvPr/>
                </p:nvSpPr>
                <p:spPr bwMode="auto">
                  <a:xfrm>
                    <a:off x="4555831" y="2940648"/>
                    <a:ext cx="33387" cy="1151"/>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600" dirty="0">
                      <a:latin typeface="Arial" panose="020B0604020202020204" pitchFamily="34" charset="0"/>
                      <a:cs typeface="Arial" panose="020B0604020202020204" pitchFamily="34" charset="0"/>
                    </a:endParaRPr>
                  </a:p>
                </p:txBody>
              </p:sp>
              <p:sp>
                <p:nvSpPr>
                  <p:cNvPr id="117" name="Line 202"/>
                  <p:cNvSpPr>
                    <a:spLocks noChangeShapeType="1"/>
                  </p:cNvSpPr>
                  <p:nvPr/>
                </p:nvSpPr>
                <p:spPr bwMode="auto">
                  <a:xfrm>
                    <a:off x="4555831" y="2675861"/>
                    <a:ext cx="66772" cy="1151"/>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600" dirty="0">
                      <a:latin typeface="Arial" panose="020B0604020202020204" pitchFamily="34" charset="0"/>
                      <a:cs typeface="Arial" panose="020B0604020202020204" pitchFamily="34" charset="0"/>
                    </a:endParaRPr>
                  </a:p>
                </p:txBody>
              </p:sp>
              <p:sp>
                <p:nvSpPr>
                  <p:cNvPr id="118" name="Line 205"/>
                  <p:cNvSpPr>
                    <a:spLocks noChangeShapeType="1"/>
                  </p:cNvSpPr>
                  <p:nvPr/>
                </p:nvSpPr>
                <p:spPr bwMode="auto">
                  <a:xfrm>
                    <a:off x="4555831" y="2411073"/>
                    <a:ext cx="33387" cy="1151"/>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600" dirty="0">
                      <a:latin typeface="Arial" panose="020B0604020202020204" pitchFamily="34" charset="0"/>
                      <a:cs typeface="Arial" panose="020B0604020202020204" pitchFamily="34" charset="0"/>
                    </a:endParaRPr>
                  </a:p>
                </p:txBody>
              </p:sp>
              <p:sp>
                <p:nvSpPr>
                  <p:cNvPr id="119" name="Line 242"/>
                  <p:cNvSpPr>
                    <a:spLocks noChangeShapeType="1"/>
                  </p:cNvSpPr>
                  <p:nvPr/>
                </p:nvSpPr>
                <p:spPr bwMode="auto">
                  <a:xfrm>
                    <a:off x="4555831" y="6062838"/>
                    <a:ext cx="1152" cy="34537"/>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600" dirty="0">
                      <a:latin typeface="Arial" panose="020B0604020202020204" pitchFamily="34" charset="0"/>
                      <a:cs typeface="Arial" panose="020B0604020202020204" pitchFamily="34" charset="0"/>
                    </a:endParaRPr>
                  </a:p>
                </p:txBody>
              </p:sp>
              <p:sp>
                <p:nvSpPr>
                  <p:cNvPr id="120" name="Line 243"/>
                  <p:cNvSpPr>
                    <a:spLocks noChangeShapeType="1"/>
                  </p:cNvSpPr>
                  <p:nvPr/>
                </p:nvSpPr>
                <p:spPr bwMode="auto">
                  <a:xfrm flipV="1">
                    <a:off x="4555831" y="2377687"/>
                    <a:ext cx="1152" cy="33386"/>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600" dirty="0">
                      <a:latin typeface="Arial" panose="020B0604020202020204" pitchFamily="34" charset="0"/>
                      <a:cs typeface="Arial" panose="020B0604020202020204" pitchFamily="34" charset="0"/>
                    </a:endParaRPr>
                  </a:p>
                </p:txBody>
              </p:sp>
            </p:grpSp>
            <p:sp>
              <p:nvSpPr>
                <p:cNvPr id="57" name="Rectangle 244"/>
                <p:cNvSpPr>
                  <a:spLocks noChangeArrowheads="1"/>
                </p:cNvSpPr>
                <p:nvPr/>
              </p:nvSpPr>
              <p:spPr bwMode="auto">
                <a:xfrm>
                  <a:off x="1813134" y="6383449"/>
                  <a:ext cx="293586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en-US" sz="1600" dirty="0">
                      <a:solidFill>
                        <a:srgbClr val="000000"/>
                      </a:solidFill>
                      <a:latin typeface="Arial" panose="020B0604020202020204" pitchFamily="34" charset="0"/>
                      <a:cs typeface="Arial" panose="020B0604020202020204" pitchFamily="34" charset="0"/>
                    </a:rPr>
                    <a:t>Values of X-axis (‘Independent’)</a:t>
                  </a:r>
                  <a:endParaRPr lang="en-GB" altLang="en-US" sz="1600" dirty="0">
                    <a:latin typeface="Arial" panose="020B0604020202020204" pitchFamily="34" charset="0"/>
                    <a:cs typeface="Arial" panose="020B0604020202020204" pitchFamily="34" charset="0"/>
                  </a:endParaRPr>
                </a:p>
              </p:txBody>
            </p:sp>
            <p:sp>
              <p:nvSpPr>
                <p:cNvPr id="58" name="Oval 245"/>
                <p:cNvSpPr>
                  <a:spLocks noChangeArrowheads="1"/>
                </p:cNvSpPr>
                <p:nvPr/>
              </p:nvSpPr>
              <p:spPr bwMode="auto">
                <a:xfrm>
                  <a:off x="3708000" y="3492000"/>
                  <a:ext cx="99007" cy="99007"/>
                </a:xfrm>
                <a:prstGeom prst="ellipse">
                  <a:avLst/>
                </a:prstGeom>
                <a:noFill/>
                <a:ln w="301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sz="1600" dirty="0">
                    <a:latin typeface="Arial" panose="020B0604020202020204" pitchFamily="34" charset="0"/>
                    <a:cs typeface="Arial" panose="020B0604020202020204" pitchFamily="34" charset="0"/>
                  </a:endParaRPr>
                </a:p>
              </p:txBody>
            </p:sp>
            <p:sp>
              <p:nvSpPr>
                <p:cNvPr id="59" name="Oval 246"/>
                <p:cNvSpPr>
                  <a:spLocks noChangeArrowheads="1"/>
                </p:cNvSpPr>
                <p:nvPr/>
              </p:nvSpPr>
              <p:spPr bwMode="auto">
                <a:xfrm>
                  <a:off x="3002795" y="3313653"/>
                  <a:ext cx="99007" cy="97856"/>
                </a:xfrm>
                <a:prstGeom prst="ellipse">
                  <a:avLst/>
                </a:prstGeom>
                <a:noFill/>
                <a:ln w="301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sz="1600" dirty="0">
                    <a:latin typeface="Arial" panose="020B0604020202020204" pitchFamily="34" charset="0"/>
                    <a:cs typeface="Arial" panose="020B0604020202020204" pitchFamily="34" charset="0"/>
                  </a:endParaRPr>
                </a:p>
              </p:txBody>
            </p:sp>
            <p:sp>
              <p:nvSpPr>
                <p:cNvPr id="60" name="Oval 247"/>
                <p:cNvSpPr>
                  <a:spLocks noChangeArrowheads="1"/>
                </p:cNvSpPr>
                <p:nvPr/>
              </p:nvSpPr>
              <p:spPr bwMode="auto">
                <a:xfrm>
                  <a:off x="3283700" y="3441442"/>
                  <a:ext cx="97857" cy="97856"/>
                </a:xfrm>
                <a:prstGeom prst="ellipse">
                  <a:avLst/>
                </a:prstGeom>
                <a:noFill/>
                <a:ln w="301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sz="1600" dirty="0">
                    <a:latin typeface="Arial" panose="020B0604020202020204" pitchFamily="34" charset="0"/>
                    <a:cs typeface="Arial" panose="020B0604020202020204" pitchFamily="34" charset="0"/>
                  </a:endParaRPr>
                </a:p>
              </p:txBody>
            </p:sp>
            <p:sp>
              <p:nvSpPr>
                <p:cNvPr id="61" name="Oval 248"/>
                <p:cNvSpPr>
                  <a:spLocks noChangeArrowheads="1"/>
                </p:cNvSpPr>
                <p:nvPr/>
              </p:nvSpPr>
              <p:spPr bwMode="auto">
                <a:xfrm>
                  <a:off x="3241104" y="3535845"/>
                  <a:ext cx="97857" cy="97856"/>
                </a:xfrm>
                <a:prstGeom prst="ellipse">
                  <a:avLst/>
                </a:prstGeom>
                <a:solidFill>
                  <a:srgbClr val="FF0000"/>
                </a:solidFill>
                <a:ln w="30163">
                  <a:solidFill>
                    <a:srgbClr val="C00000"/>
                  </a:solidFill>
                  <a:round/>
                  <a:headEnd/>
                  <a:tailEnd/>
                </a:ln>
                <a:effectLst>
                  <a:outerShdw blurRad="50800" dist="38100" dir="2700000" algn="tl" rotWithShape="0">
                    <a:prstClr val="black">
                      <a:alpha val="40000"/>
                    </a:prstClr>
                  </a:outerShdw>
                </a:effectLst>
              </p:spPr>
              <p:txBody>
                <a:bodyPr/>
                <a:lstStyle/>
                <a:p>
                  <a:endParaRPr lang="en-GB" sz="1600" dirty="0">
                    <a:latin typeface="Arial" panose="020B0604020202020204" pitchFamily="34" charset="0"/>
                    <a:cs typeface="Arial" panose="020B0604020202020204" pitchFamily="34" charset="0"/>
                  </a:endParaRPr>
                </a:p>
              </p:txBody>
            </p:sp>
            <p:sp>
              <p:nvSpPr>
                <p:cNvPr id="62" name="Oval 249"/>
                <p:cNvSpPr>
                  <a:spLocks noChangeArrowheads="1"/>
                </p:cNvSpPr>
                <p:nvPr/>
              </p:nvSpPr>
              <p:spPr bwMode="auto">
                <a:xfrm>
                  <a:off x="2743764" y="3611827"/>
                  <a:ext cx="97857" cy="97856"/>
                </a:xfrm>
                <a:prstGeom prst="ellipse">
                  <a:avLst/>
                </a:prstGeom>
                <a:noFill/>
                <a:ln w="301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sz="1600" dirty="0">
                    <a:latin typeface="Arial" panose="020B0604020202020204" pitchFamily="34" charset="0"/>
                    <a:cs typeface="Arial" panose="020B0604020202020204" pitchFamily="34" charset="0"/>
                  </a:endParaRPr>
                </a:p>
              </p:txBody>
            </p:sp>
            <p:sp>
              <p:nvSpPr>
                <p:cNvPr id="63" name="Oval 250"/>
                <p:cNvSpPr>
                  <a:spLocks noChangeArrowheads="1"/>
                </p:cNvSpPr>
                <p:nvPr/>
              </p:nvSpPr>
              <p:spPr bwMode="auto">
                <a:xfrm>
                  <a:off x="2721890" y="3677448"/>
                  <a:ext cx="99007" cy="97856"/>
                </a:xfrm>
                <a:prstGeom prst="ellipse">
                  <a:avLst/>
                </a:prstGeom>
                <a:noFill/>
                <a:ln w="301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sz="1600" dirty="0">
                    <a:latin typeface="Arial" panose="020B0604020202020204" pitchFamily="34" charset="0"/>
                    <a:cs typeface="Arial" panose="020B0604020202020204" pitchFamily="34" charset="0"/>
                  </a:endParaRPr>
                </a:p>
              </p:txBody>
            </p:sp>
            <p:sp>
              <p:nvSpPr>
                <p:cNvPr id="64" name="Oval 251"/>
                <p:cNvSpPr>
                  <a:spLocks noChangeArrowheads="1"/>
                </p:cNvSpPr>
                <p:nvPr/>
              </p:nvSpPr>
              <p:spPr bwMode="auto">
                <a:xfrm>
                  <a:off x="2986678" y="3735011"/>
                  <a:ext cx="99007" cy="97856"/>
                </a:xfrm>
                <a:prstGeom prst="ellipse">
                  <a:avLst/>
                </a:prstGeom>
                <a:noFill/>
                <a:ln w="301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sz="1600" dirty="0">
                    <a:latin typeface="Arial" panose="020B0604020202020204" pitchFamily="34" charset="0"/>
                    <a:cs typeface="Arial" panose="020B0604020202020204" pitchFamily="34" charset="0"/>
                  </a:endParaRPr>
                </a:p>
              </p:txBody>
            </p:sp>
            <p:sp>
              <p:nvSpPr>
                <p:cNvPr id="65" name="Oval 252"/>
                <p:cNvSpPr>
                  <a:spLocks noChangeArrowheads="1"/>
                </p:cNvSpPr>
                <p:nvPr/>
              </p:nvSpPr>
              <p:spPr bwMode="auto">
                <a:xfrm>
                  <a:off x="2880763" y="3789120"/>
                  <a:ext cx="99007" cy="97856"/>
                </a:xfrm>
                <a:prstGeom prst="ellipse">
                  <a:avLst/>
                </a:prstGeom>
                <a:noFill/>
                <a:ln w="301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sz="1600" dirty="0">
                    <a:latin typeface="Arial" panose="020B0604020202020204" pitchFamily="34" charset="0"/>
                    <a:cs typeface="Arial" panose="020B0604020202020204" pitchFamily="34" charset="0"/>
                  </a:endParaRPr>
                </a:p>
              </p:txBody>
            </p:sp>
            <p:sp>
              <p:nvSpPr>
                <p:cNvPr id="66" name="Oval 253"/>
                <p:cNvSpPr>
                  <a:spLocks noChangeArrowheads="1"/>
                </p:cNvSpPr>
                <p:nvPr/>
              </p:nvSpPr>
              <p:spPr bwMode="auto">
                <a:xfrm>
                  <a:off x="2521573" y="3837472"/>
                  <a:ext cx="97857" cy="97856"/>
                </a:xfrm>
                <a:prstGeom prst="ellipse">
                  <a:avLst/>
                </a:prstGeom>
                <a:noFill/>
                <a:ln w="301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sz="1600" dirty="0">
                    <a:latin typeface="Arial" panose="020B0604020202020204" pitchFamily="34" charset="0"/>
                    <a:cs typeface="Arial" panose="020B0604020202020204" pitchFamily="34" charset="0"/>
                  </a:endParaRPr>
                </a:p>
              </p:txBody>
            </p:sp>
            <p:sp>
              <p:nvSpPr>
                <p:cNvPr id="67" name="Oval 254"/>
                <p:cNvSpPr>
                  <a:spLocks noChangeArrowheads="1"/>
                </p:cNvSpPr>
                <p:nvPr/>
              </p:nvSpPr>
              <p:spPr bwMode="auto">
                <a:xfrm>
                  <a:off x="2268298" y="3883522"/>
                  <a:ext cx="97857" cy="97856"/>
                </a:xfrm>
                <a:prstGeom prst="ellipse">
                  <a:avLst/>
                </a:prstGeom>
                <a:noFill/>
                <a:ln w="301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sz="1600" dirty="0">
                    <a:latin typeface="Arial" panose="020B0604020202020204" pitchFamily="34" charset="0"/>
                    <a:cs typeface="Arial" panose="020B0604020202020204" pitchFamily="34" charset="0"/>
                  </a:endParaRPr>
                </a:p>
              </p:txBody>
            </p:sp>
            <p:sp>
              <p:nvSpPr>
                <p:cNvPr id="68" name="Oval 255"/>
                <p:cNvSpPr>
                  <a:spLocks noChangeArrowheads="1"/>
                </p:cNvSpPr>
                <p:nvPr/>
              </p:nvSpPr>
              <p:spPr bwMode="auto">
                <a:xfrm>
                  <a:off x="2865797" y="3927270"/>
                  <a:ext cx="97857" cy="97856"/>
                </a:xfrm>
                <a:prstGeom prst="ellipse">
                  <a:avLst/>
                </a:prstGeom>
                <a:noFill/>
                <a:ln w="301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sz="1600" dirty="0">
                    <a:latin typeface="Arial" panose="020B0604020202020204" pitchFamily="34" charset="0"/>
                    <a:cs typeface="Arial" panose="020B0604020202020204" pitchFamily="34" charset="0"/>
                  </a:endParaRPr>
                </a:p>
              </p:txBody>
            </p:sp>
            <p:sp>
              <p:nvSpPr>
                <p:cNvPr id="69" name="Oval 256"/>
                <p:cNvSpPr>
                  <a:spLocks noChangeArrowheads="1"/>
                </p:cNvSpPr>
                <p:nvPr/>
              </p:nvSpPr>
              <p:spPr bwMode="auto">
                <a:xfrm>
                  <a:off x="3018913" y="3968715"/>
                  <a:ext cx="99007" cy="97856"/>
                </a:xfrm>
                <a:prstGeom prst="ellipse">
                  <a:avLst/>
                </a:prstGeom>
                <a:noFill/>
                <a:ln w="301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sz="1600" dirty="0">
                    <a:latin typeface="Arial" panose="020B0604020202020204" pitchFamily="34" charset="0"/>
                    <a:cs typeface="Arial" panose="020B0604020202020204" pitchFamily="34" charset="0"/>
                  </a:endParaRPr>
                </a:p>
              </p:txBody>
            </p:sp>
            <p:sp>
              <p:nvSpPr>
                <p:cNvPr id="70" name="Oval 257"/>
                <p:cNvSpPr>
                  <a:spLocks noChangeArrowheads="1"/>
                </p:cNvSpPr>
                <p:nvPr/>
              </p:nvSpPr>
              <p:spPr bwMode="auto">
                <a:xfrm>
                  <a:off x="3045392" y="4009008"/>
                  <a:ext cx="99007" cy="97856"/>
                </a:xfrm>
                <a:prstGeom prst="ellipse">
                  <a:avLst/>
                </a:prstGeom>
                <a:noFill/>
                <a:ln w="301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sz="1600" dirty="0">
                    <a:latin typeface="Arial" panose="020B0604020202020204" pitchFamily="34" charset="0"/>
                    <a:cs typeface="Arial" panose="020B0604020202020204" pitchFamily="34" charset="0"/>
                  </a:endParaRPr>
                </a:p>
              </p:txBody>
            </p:sp>
            <p:sp>
              <p:nvSpPr>
                <p:cNvPr id="71" name="Oval 258"/>
                <p:cNvSpPr>
                  <a:spLocks noChangeArrowheads="1"/>
                </p:cNvSpPr>
                <p:nvPr/>
              </p:nvSpPr>
              <p:spPr bwMode="auto">
                <a:xfrm>
                  <a:off x="2346583" y="4047000"/>
                  <a:ext cx="99007" cy="99007"/>
                </a:xfrm>
                <a:prstGeom prst="ellipse">
                  <a:avLst/>
                </a:prstGeom>
                <a:noFill/>
                <a:ln w="301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sz="1600" dirty="0">
                    <a:latin typeface="Arial" panose="020B0604020202020204" pitchFamily="34" charset="0"/>
                    <a:cs typeface="Arial" panose="020B0604020202020204" pitchFamily="34" charset="0"/>
                  </a:endParaRPr>
                </a:p>
              </p:txBody>
            </p:sp>
            <p:sp>
              <p:nvSpPr>
                <p:cNvPr id="72" name="Oval 259"/>
                <p:cNvSpPr>
                  <a:spLocks noChangeArrowheads="1"/>
                </p:cNvSpPr>
                <p:nvPr/>
              </p:nvSpPr>
              <p:spPr bwMode="auto">
                <a:xfrm>
                  <a:off x="2812839" y="4086142"/>
                  <a:ext cx="97857" cy="97856"/>
                </a:xfrm>
                <a:prstGeom prst="ellipse">
                  <a:avLst/>
                </a:prstGeom>
                <a:noFill/>
                <a:ln w="301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sz="1600" dirty="0">
                    <a:latin typeface="Arial" panose="020B0604020202020204" pitchFamily="34" charset="0"/>
                    <a:cs typeface="Arial" panose="020B0604020202020204" pitchFamily="34" charset="0"/>
                  </a:endParaRPr>
                </a:p>
              </p:txBody>
            </p:sp>
            <p:sp>
              <p:nvSpPr>
                <p:cNvPr id="73" name="Oval 260"/>
                <p:cNvSpPr>
                  <a:spLocks noChangeArrowheads="1"/>
                </p:cNvSpPr>
                <p:nvPr/>
              </p:nvSpPr>
              <p:spPr bwMode="auto">
                <a:xfrm>
                  <a:off x="2140510" y="4122982"/>
                  <a:ext cx="97857" cy="97856"/>
                </a:xfrm>
                <a:prstGeom prst="ellipse">
                  <a:avLst/>
                </a:prstGeom>
                <a:noFill/>
                <a:ln w="301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sz="1600" dirty="0">
                    <a:latin typeface="Arial" panose="020B0604020202020204" pitchFamily="34" charset="0"/>
                    <a:cs typeface="Arial" panose="020B0604020202020204" pitchFamily="34" charset="0"/>
                  </a:endParaRPr>
                </a:p>
              </p:txBody>
            </p:sp>
            <p:sp>
              <p:nvSpPr>
                <p:cNvPr id="74" name="Oval 261"/>
                <p:cNvSpPr>
                  <a:spLocks noChangeArrowheads="1"/>
                </p:cNvSpPr>
                <p:nvPr/>
              </p:nvSpPr>
              <p:spPr bwMode="auto">
                <a:xfrm>
                  <a:off x="2128997" y="4160973"/>
                  <a:ext cx="99007" cy="97856"/>
                </a:xfrm>
                <a:prstGeom prst="ellipse">
                  <a:avLst/>
                </a:prstGeom>
                <a:noFill/>
                <a:ln w="301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sz="1600" dirty="0">
                    <a:latin typeface="Arial" panose="020B0604020202020204" pitchFamily="34" charset="0"/>
                    <a:cs typeface="Arial" panose="020B0604020202020204" pitchFamily="34" charset="0"/>
                  </a:endParaRPr>
                </a:p>
              </p:txBody>
            </p:sp>
            <p:sp>
              <p:nvSpPr>
                <p:cNvPr id="75" name="Oval 262"/>
                <p:cNvSpPr>
                  <a:spLocks noChangeArrowheads="1"/>
                </p:cNvSpPr>
                <p:nvPr/>
              </p:nvSpPr>
              <p:spPr bwMode="auto">
                <a:xfrm>
                  <a:off x="2568774" y="4196662"/>
                  <a:ext cx="97857" cy="99007"/>
                </a:xfrm>
                <a:prstGeom prst="ellipse">
                  <a:avLst/>
                </a:prstGeom>
                <a:noFill/>
                <a:ln w="301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sz="1600" dirty="0">
                    <a:latin typeface="Arial" panose="020B0604020202020204" pitchFamily="34" charset="0"/>
                    <a:cs typeface="Arial" panose="020B0604020202020204" pitchFamily="34" charset="0"/>
                  </a:endParaRPr>
                </a:p>
              </p:txBody>
            </p:sp>
            <p:sp>
              <p:nvSpPr>
                <p:cNvPr id="76" name="Oval 263"/>
                <p:cNvSpPr>
                  <a:spLocks noChangeArrowheads="1"/>
                </p:cNvSpPr>
                <p:nvPr/>
              </p:nvSpPr>
              <p:spPr bwMode="auto">
                <a:xfrm>
                  <a:off x="2330466" y="4233502"/>
                  <a:ext cx="99007" cy="97856"/>
                </a:xfrm>
                <a:prstGeom prst="ellipse">
                  <a:avLst/>
                </a:prstGeom>
                <a:noFill/>
                <a:ln w="301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sz="1600" dirty="0">
                    <a:latin typeface="Arial" panose="020B0604020202020204" pitchFamily="34" charset="0"/>
                    <a:cs typeface="Arial" panose="020B0604020202020204" pitchFamily="34" charset="0"/>
                  </a:endParaRPr>
                </a:p>
              </p:txBody>
            </p:sp>
            <p:sp>
              <p:nvSpPr>
                <p:cNvPr id="77" name="Oval 264"/>
                <p:cNvSpPr>
                  <a:spLocks noChangeArrowheads="1"/>
                </p:cNvSpPr>
                <p:nvPr/>
              </p:nvSpPr>
              <p:spPr bwMode="auto">
                <a:xfrm>
                  <a:off x="2008116" y="4270342"/>
                  <a:ext cx="97857" cy="97856"/>
                </a:xfrm>
                <a:prstGeom prst="ellipse">
                  <a:avLst/>
                </a:prstGeom>
                <a:noFill/>
                <a:ln w="301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sz="1600" dirty="0">
                    <a:latin typeface="Arial" panose="020B0604020202020204" pitchFamily="34" charset="0"/>
                    <a:cs typeface="Arial" panose="020B0604020202020204" pitchFamily="34" charset="0"/>
                  </a:endParaRPr>
                </a:p>
              </p:txBody>
            </p:sp>
            <p:sp>
              <p:nvSpPr>
                <p:cNvPr id="78" name="Oval 265"/>
                <p:cNvSpPr>
                  <a:spLocks noChangeArrowheads="1"/>
                </p:cNvSpPr>
                <p:nvPr/>
              </p:nvSpPr>
              <p:spPr bwMode="auto">
                <a:xfrm>
                  <a:off x="2527330" y="4307182"/>
                  <a:ext cx="97857" cy="99007"/>
                </a:xfrm>
                <a:prstGeom prst="ellipse">
                  <a:avLst/>
                </a:prstGeom>
                <a:noFill/>
                <a:ln w="301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sz="1600" dirty="0">
                    <a:latin typeface="Arial" panose="020B0604020202020204" pitchFamily="34" charset="0"/>
                    <a:cs typeface="Arial" panose="020B0604020202020204" pitchFamily="34" charset="0"/>
                  </a:endParaRPr>
                </a:p>
              </p:txBody>
            </p:sp>
            <p:sp>
              <p:nvSpPr>
                <p:cNvPr id="79" name="Oval 266"/>
                <p:cNvSpPr>
                  <a:spLocks noChangeArrowheads="1"/>
                </p:cNvSpPr>
                <p:nvPr/>
              </p:nvSpPr>
              <p:spPr bwMode="auto">
                <a:xfrm>
                  <a:off x="2770243" y="4345173"/>
                  <a:ext cx="97857" cy="97856"/>
                </a:xfrm>
                <a:prstGeom prst="ellipse">
                  <a:avLst/>
                </a:prstGeom>
                <a:noFill/>
                <a:ln w="301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sz="1600" dirty="0">
                    <a:latin typeface="Arial" panose="020B0604020202020204" pitchFamily="34" charset="0"/>
                    <a:cs typeface="Arial" panose="020B0604020202020204" pitchFamily="34" charset="0"/>
                  </a:endParaRPr>
                </a:p>
              </p:txBody>
            </p:sp>
            <p:sp>
              <p:nvSpPr>
                <p:cNvPr id="80" name="Oval 267"/>
                <p:cNvSpPr>
                  <a:spLocks noChangeArrowheads="1"/>
                </p:cNvSpPr>
                <p:nvPr/>
              </p:nvSpPr>
              <p:spPr bwMode="auto">
                <a:xfrm>
                  <a:off x="2183106" y="4382013"/>
                  <a:ext cx="97857" cy="99007"/>
                </a:xfrm>
                <a:prstGeom prst="ellipse">
                  <a:avLst/>
                </a:prstGeom>
                <a:noFill/>
                <a:ln w="301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sz="1600" dirty="0">
                    <a:latin typeface="Arial" panose="020B0604020202020204" pitchFamily="34" charset="0"/>
                    <a:cs typeface="Arial" panose="020B0604020202020204" pitchFamily="34" charset="0"/>
                  </a:endParaRPr>
                </a:p>
              </p:txBody>
            </p:sp>
            <p:sp>
              <p:nvSpPr>
                <p:cNvPr id="81" name="Oval 268"/>
                <p:cNvSpPr>
                  <a:spLocks noChangeArrowheads="1"/>
                </p:cNvSpPr>
                <p:nvPr/>
              </p:nvSpPr>
              <p:spPr bwMode="auto">
                <a:xfrm>
                  <a:off x="2236063" y="4421155"/>
                  <a:ext cx="97857" cy="99007"/>
                </a:xfrm>
                <a:prstGeom prst="ellipse">
                  <a:avLst/>
                </a:prstGeom>
                <a:noFill/>
                <a:ln w="301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sz="1600" dirty="0">
                    <a:latin typeface="Arial" panose="020B0604020202020204" pitchFamily="34" charset="0"/>
                    <a:cs typeface="Arial" panose="020B0604020202020204" pitchFamily="34" charset="0"/>
                  </a:endParaRPr>
                </a:p>
              </p:txBody>
            </p:sp>
            <p:sp>
              <p:nvSpPr>
                <p:cNvPr id="82" name="Oval 269"/>
                <p:cNvSpPr>
                  <a:spLocks noChangeArrowheads="1"/>
                </p:cNvSpPr>
                <p:nvPr/>
              </p:nvSpPr>
              <p:spPr bwMode="auto">
                <a:xfrm>
                  <a:off x="2145115" y="4461450"/>
                  <a:ext cx="99007" cy="99007"/>
                </a:xfrm>
                <a:prstGeom prst="ellipse">
                  <a:avLst/>
                </a:prstGeom>
                <a:noFill/>
                <a:ln w="301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sz="1600" dirty="0">
                    <a:latin typeface="Arial" panose="020B0604020202020204" pitchFamily="34" charset="0"/>
                    <a:cs typeface="Arial" panose="020B0604020202020204" pitchFamily="34" charset="0"/>
                  </a:endParaRPr>
                </a:p>
              </p:txBody>
            </p:sp>
            <p:sp>
              <p:nvSpPr>
                <p:cNvPr id="83" name="Oval 270"/>
                <p:cNvSpPr>
                  <a:spLocks noChangeArrowheads="1"/>
                </p:cNvSpPr>
                <p:nvPr/>
              </p:nvSpPr>
              <p:spPr bwMode="auto">
                <a:xfrm>
                  <a:off x="1685766" y="4504045"/>
                  <a:ext cx="97857" cy="97856"/>
                </a:xfrm>
                <a:prstGeom prst="ellipse">
                  <a:avLst/>
                </a:prstGeom>
                <a:noFill/>
                <a:ln w="301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sz="1600" dirty="0">
                    <a:latin typeface="Arial" panose="020B0604020202020204" pitchFamily="34" charset="0"/>
                    <a:cs typeface="Arial" panose="020B0604020202020204" pitchFamily="34" charset="0"/>
                  </a:endParaRPr>
                </a:p>
              </p:txBody>
            </p:sp>
            <p:sp>
              <p:nvSpPr>
                <p:cNvPr id="84" name="Oval 271"/>
                <p:cNvSpPr>
                  <a:spLocks noChangeArrowheads="1"/>
                </p:cNvSpPr>
                <p:nvPr/>
              </p:nvSpPr>
              <p:spPr bwMode="auto">
                <a:xfrm>
                  <a:off x="2055317" y="4547793"/>
                  <a:ext cx="99007" cy="97856"/>
                </a:xfrm>
                <a:prstGeom prst="ellipse">
                  <a:avLst/>
                </a:prstGeom>
                <a:noFill/>
                <a:ln w="301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sz="1600" dirty="0">
                    <a:latin typeface="Arial" panose="020B0604020202020204" pitchFamily="34" charset="0"/>
                    <a:cs typeface="Arial" panose="020B0604020202020204" pitchFamily="34" charset="0"/>
                  </a:endParaRPr>
                </a:p>
              </p:txBody>
            </p:sp>
            <p:sp>
              <p:nvSpPr>
                <p:cNvPr id="85" name="Oval 272"/>
                <p:cNvSpPr>
                  <a:spLocks noChangeArrowheads="1"/>
                </p:cNvSpPr>
                <p:nvPr/>
              </p:nvSpPr>
              <p:spPr bwMode="auto">
                <a:xfrm>
                  <a:off x="2293626" y="4592692"/>
                  <a:ext cx="99007" cy="97856"/>
                </a:xfrm>
                <a:prstGeom prst="ellipse">
                  <a:avLst/>
                </a:prstGeom>
                <a:noFill/>
                <a:ln w="301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sz="1600" dirty="0">
                    <a:latin typeface="Arial" panose="020B0604020202020204" pitchFamily="34" charset="0"/>
                    <a:cs typeface="Arial" panose="020B0604020202020204" pitchFamily="34" charset="0"/>
                  </a:endParaRPr>
                </a:p>
              </p:txBody>
            </p:sp>
            <p:sp>
              <p:nvSpPr>
                <p:cNvPr id="86" name="Oval 273"/>
                <p:cNvSpPr>
                  <a:spLocks noChangeArrowheads="1"/>
                </p:cNvSpPr>
                <p:nvPr/>
              </p:nvSpPr>
              <p:spPr bwMode="auto">
                <a:xfrm>
                  <a:off x="2199223" y="4642195"/>
                  <a:ext cx="97857" cy="97856"/>
                </a:xfrm>
                <a:prstGeom prst="ellipse">
                  <a:avLst/>
                </a:prstGeom>
                <a:noFill/>
                <a:ln w="301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sz="1600" dirty="0">
                    <a:latin typeface="Arial" panose="020B0604020202020204" pitchFamily="34" charset="0"/>
                    <a:cs typeface="Arial" panose="020B0604020202020204" pitchFamily="34" charset="0"/>
                  </a:endParaRPr>
                </a:p>
              </p:txBody>
            </p:sp>
            <p:sp>
              <p:nvSpPr>
                <p:cNvPr id="87" name="Oval 274"/>
                <p:cNvSpPr>
                  <a:spLocks noChangeArrowheads="1"/>
                </p:cNvSpPr>
                <p:nvPr/>
              </p:nvSpPr>
              <p:spPr bwMode="auto">
                <a:xfrm>
                  <a:off x="1912562" y="4694002"/>
                  <a:ext cx="97857" cy="99007"/>
                </a:xfrm>
                <a:prstGeom prst="ellipse">
                  <a:avLst/>
                </a:prstGeom>
                <a:noFill/>
                <a:ln w="301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sz="1600" dirty="0">
                    <a:latin typeface="Arial" panose="020B0604020202020204" pitchFamily="34" charset="0"/>
                    <a:cs typeface="Arial" panose="020B0604020202020204" pitchFamily="34" charset="0"/>
                  </a:endParaRPr>
                </a:p>
              </p:txBody>
            </p:sp>
            <p:sp>
              <p:nvSpPr>
                <p:cNvPr id="88" name="Oval 275"/>
                <p:cNvSpPr>
                  <a:spLocks noChangeArrowheads="1"/>
                </p:cNvSpPr>
                <p:nvPr/>
              </p:nvSpPr>
              <p:spPr bwMode="auto">
                <a:xfrm>
                  <a:off x="1738723" y="4753867"/>
                  <a:ext cx="97857" cy="97856"/>
                </a:xfrm>
                <a:prstGeom prst="ellipse">
                  <a:avLst/>
                </a:prstGeom>
                <a:noFill/>
                <a:ln w="301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sz="1600" dirty="0">
                    <a:latin typeface="Arial" panose="020B0604020202020204" pitchFamily="34" charset="0"/>
                    <a:cs typeface="Arial" panose="020B0604020202020204" pitchFamily="34" charset="0"/>
                  </a:endParaRPr>
                </a:p>
              </p:txBody>
            </p:sp>
            <p:sp>
              <p:nvSpPr>
                <p:cNvPr id="89" name="Oval 276"/>
                <p:cNvSpPr>
                  <a:spLocks noChangeArrowheads="1"/>
                </p:cNvSpPr>
                <p:nvPr/>
              </p:nvSpPr>
              <p:spPr bwMode="auto">
                <a:xfrm>
                  <a:off x="1934436" y="4818337"/>
                  <a:ext cx="97857" cy="97856"/>
                </a:xfrm>
                <a:prstGeom prst="ellipse">
                  <a:avLst/>
                </a:prstGeom>
                <a:noFill/>
                <a:ln w="301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sz="1600" dirty="0">
                    <a:latin typeface="Arial" panose="020B0604020202020204" pitchFamily="34" charset="0"/>
                    <a:cs typeface="Arial" panose="020B0604020202020204" pitchFamily="34" charset="0"/>
                  </a:endParaRPr>
                </a:p>
              </p:txBody>
            </p:sp>
            <p:sp>
              <p:nvSpPr>
                <p:cNvPr id="90" name="Oval 277"/>
                <p:cNvSpPr>
                  <a:spLocks noChangeArrowheads="1"/>
                </p:cNvSpPr>
                <p:nvPr/>
              </p:nvSpPr>
              <p:spPr bwMode="auto">
                <a:xfrm>
                  <a:off x="2066830" y="4895470"/>
                  <a:ext cx="97857" cy="97856"/>
                </a:xfrm>
                <a:prstGeom prst="ellipse">
                  <a:avLst/>
                </a:prstGeom>
                <a:noFill/>
                <a:ln w="301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sz="1600" dirty="0">
                    <a:latin typeface="Arial" panose="020B0604020202020204" pitchFamily="34" charset="0"/>
                    <a:cs typeface="Arial" panose="020B0604020202020204" pitchFamily="34" charset="0"/>
                  </a:endParaRPr>
                </a:p>
              </p:txBody>
            </p:sp>
            <p:sp>
              <p:nvSpPr>
                <p:cNvPr id="91" name="Oval 278"/>
                <p:cNvSpPr>
                  <a:spLocks noChangeArrowheads="1"/>
                </p:cNvSpPr>
                <p:nvPr/>
              </p:nvSpPr>
              <p:spPr bwMode="auto">
                <a:xfrm>
                  <a:off x="1462424" y="4988722"/>
                  <a:ext cx="99007" cy="99007"/>
                </a:xfrm>
                <a:prstGeom prst="ellipse">
                  <a:avLst/>
                </a:prstGeom>
                <a:noFill/>
                <a:ln w="301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sz="1600" dirty="0">
                    <a:latin typeface="Arial" panose="020B0604020202020204" pitchFamily="34" charset="0"/>
                    <a:cs typeface="Arial" panose="020B0604020202020204" pitchFamily="34" charset="0"/>
                  </a:endParaRPr>
                </a:p>
              </p:txBody>
            </p:sp>
            <p:sp>
              <p:nvSpPr>
                <p:cNvPr id="92" name="Oval 279"/>
                <p:cNvSpPr>
                  <a:spLocks noChangeArrowheads="1"/>
                </p:cNvSpPr>
                <p:nvPr/>
              </p:nvSpPr>
              <p:spPr bwMode="auto">
                <a:xfrm>
                  <a:off x="1880327" y="5117662"/>
                  <a:ext cx="99007" cy="97856"/>
                </a:xfrm>
                <a:prstGeom prst="ellipse">
                  <a:avLst/>
                </a:prstGeom>
                <a:noFill/>
                <a:ln w="301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sz="1600" dirty="0">
                    <a:latin typeface="Arial" panose="020B0604020202020204" pitchFamily="34" charset="0"/>
                    <a:cs typeface="Arial" panose="020B0604020202020204" pitchFamily="34" charset="0"/>
                  </a:endParaRPr>
                </a:p>
              </p:txBody>
            </p:sp>
            <p:sp>
              <p:nvSpPr>
                <p:cNvPr id="93" name="Oval 280"/>
                <p:cNvSpPr>
                  <a:spLocks noChangeArrowheads="1"/>
                </p:cNvSpPr>
                <p:nvPr/>
              </p:nvSpPr>
              <p:spPr bwMode="auto">
                <a:xfrm>
                  <a:off x="1098629" y="5336399"/>
                  <a:ext cx="97857" cy="97856"/>
                </a:xfrm>
                <a:prstGeom prst="ellipse">
                  <a:avLst/>
                </a:prstGeom>
                <a:noFill/>
                <a:ln w="301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sz="1600" dirty="0">
                    <a:latin typeface="Arial" panose="020B0604020202020204" pitchFamily="34" charset="0"/>
                    <a:cs typeface="Arial" panose="020B0604020202020204" pitchFamily="34" charset="0"/>
                  </a:endParaRPr>
                </a:p>
              </p:txBody>
            </p:sp>
            <p:sp>
              <p:nvSpPr>
                <p:cNvPr id="95" name="Rectangle 323"/>
                <p:cNvSpPr>
                  <a:spLocks noChangeArrowheads="1"/>
                </p:cNvSpPr>
                <p:nvPr/>
              </p:nvSpPr>
              <p:spPr bwMode="auto">
                <a:xfrm>
                  <a:off x="3303271" y="5553985"/>
                  <a:ext cx="1224929" cy="435172"/>
                </a:xfrm>
                <a:prstGeom prst="rect">
                  <a:avLst/>
                </a:prstGeom>
                <a:noFill/>
                <a:ln w="0">
                  <a:no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sz="1600" dirty="0">
                    <a:latin typeface="Arial" panose="020B0604020202020204" pitchFamily="34" charset="0"/>
                    <a:cs typeface="Arial" panose="020B0604020202020204" pitchFamily="34" charset="0"/>
                  </a:endParaRPr>
                </a:p>
              </p:txBody>
            </p:sp>
            <p:sp>
              <p:nvSpPr>
                <p:cNvPr id="96" name="Rectangle 325"/>
                <p:cNvSpPr>
                  <a:spLocks noChangeArrowheads="1"/>
                </p:cNvSpPr>
                <p:nvPr/>
              </p:nvSpPr>
              <p:spPr bwMode="auto">
                <a:xfrm>
                  <a:off x="1105536" y="3501307"/>
                  <a:ext cx="86241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en-US" sz="1600" dirty="0">
                      <a:solidFill>
                        <a:srgbClr val="0000FF"/>
                      </a:solidFill>
                      <a:latin typeface="Arial" panose="020B0604020202020204" pitchFamily="34" charset="0"/>
                      <a:cs typeface="Arial" panose="020B0604020202020204" pitchFamily="34" charset="0"/>
                    </a:rPr>
                    <a:t>b  =0.860</a:t>
                  </a:r>
                </a:p>
              </p:txBody>
            </p:sp>
            <p:cxnSp>
              <p:nvCxnSpPr>
                <p:cNvPr id="97" name="Straight Connector 96"/>
                <p:cNvCxnSpPr/>
                <p:nvPr/>
              </p:nvCxnSpPr>
              <p:spPr>
                <a:xfrm flipV="1">
                  <a:off x="1126259" y="3470224"/>
                  <a:ext cx="2349699" cy="1785588"/>
                </a:xfrm>
                <a:prstGeom prst="line">
                  <a:avLst/>
                </a:prstGeom>
                <a:ln w="12700">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a:stCxn id="130" idx="0"/>
                  <a:endCxn id="47" idx="0"/>
                </p:cNvCxnSpPr>
                <p:nvPr/>
              </p:nvCxnSpPr>
              <p:spPr>
                <a:xfrm flipV="1">
                  <a:off x="2437532" y="2411073"/>
                  <a:ext cx="0" cy="3651765"/>
                </a:xfrm>
                <a:prstGeom prst="straightConnector1">
                  <a:avLst/>
                </a:prstGeom>
                <a:ln w="19050">
                  <a:solidFill>
                    <a:schemeClr val="tx1">
                      <a:lumMod val="50000"/>
                      <a:lumOff val="50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99" name="Rectangle 241"/>
                <p:cNvSpPr>
                  <a:spLocks noChangeArrowheads="1"/>
                </p:cNvSpPr>
                <p:nvPr/>
              </p:nvSpPr>
              <p:spPr bwMode="auto">
                <a:xfrm>
                  <a:off x="3619377" y="2394380"/>
                  <a:ext cx="28533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en-US" sz="1600" dirty="0">
                      <a:solidFill>
                        <a:srgbClr val="000000"/>
                      </a:solidFill>
                      <a:latin typeface="Arial" panose="020B0604020202020204" pitchFamily="34" charset="0"/>
                      <a:cs typeface="Arial" panose="020B0604020202020204" pitchFamily="34" charset="0"/>
                    </a:rPr>
                    <a:t>2.5</a:t>
                  </a:r>
                  <a:endParaRPr lang="en-GB" altLang="en-US" sz="1600" dirty="0">
                    <a:latin typeface="Arial" panose="020B0604020202020204" pitchFamily="34" charset="0"/>
                    <a:cs typeface="Arial" panose="020B0604020202020204" pitchFamily="34" charset="0"/>
                  </a:endParaRPr>
                </a:p>
              </p:txBody>
            </p:sp>
            <p:sp>
              <p:nvSpPr>
                <p:cNvPr id="100" name="Rectangle 226"/>
                <p:cNvSpPr>
                  <a:spLocks noChangeArrowheads="1"/>
                </p:cNvSpPr>
                <p:nvPr/>
              </p:nvSpPr>
              <p:spPr bwMode="auto">
                <a:xfrm>
                  <a:off x="2587766" y="2419624"/>
                  <a:ext cx="28533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en-US" sz="1600" dirty="0">
                      <a:solidFill>
                        <a:srgbClr val="000000"/>
                      </a:solidFill>
                      <a:latin typeface="Arial" panose="020B0604020202020204" pitchFamily="34" charset="0"/>
                      <a:cs typeface="Arial" panose="020B0604020202020204" pitchFamily="34" charset="0"/>
                    </a:rPr>
                    <a:t>0.5</a:t>
                  </a:r>
                  <a:endParaRPr lang="en-GB" altLang="en-US" sz="1600" dirty="0">
                    <a:latin typeface="Arial" panose="020B0604020202020204" pitchFamily="34" charset="0"/>
                    <a:cs typeface="Arial" panose="020B0604020202020204" pitchFamily="34" charset="0"/>
                  </a:endParaRPr>
                </a:p>
              </p:txBody>
            </p:sp>
            <p:sp>
              <p:nvSpPr>
                <p:cNvPr id="101" name="Rectangle 226"/>
                <p:cNvSpPr>
                  <a:spLocks noChangeArrowheads="1"/>
                </p:cNvSpPr>
                <p:nvPr/>
              </p:nvSpPr>
              <p:spPr bwMode="auto">
                <a:xfrm>
                  <a:off x="1997198" y="2415124"/>
                  <a:ext cx="35426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en-US" sz="1600" dirty="0">
                      <a:solidFill>
                        <a:srgbClr val="000000"/>
                      </a:solidFill>
                      <a:latin typeface="Arial" panose="020B0604020202020204" pitchFamily="34" charset="0"/>
                      <a:cs typeface="Arial" panose="020B0604020202020204" pitchFamily="34" charset="0"/>
                    </a:rPr>
                    <a:t>-0.5</a:t>
                  </a:r>
                  <a:endParaRPr lang="en-GB" altLang="en-US" sz="1600" dirty="0">
                    <a:latin typeface="Arial" panose="020B0604020202020204" pitchFamily="34" charset="0"/>
                    <a:cs typeface="Arial" panose="020B0604020202020204" pitchFamily="34" charset="0"/>
                  </a:endParaRPr>
                </a:p>
              </p:txBody>
            </p:sp>
            <p:sp>
              <p:nvSpPr>
                <p:cNvPr id="102" name="Rectangle 226"/>
                <p:cNvSpPr>
                  <a:spLocks noChangeArrowheads="1"/>
                </p:cNvSpPr>
                <p:nvPr/>
              </p:nvSpPr>
              <p:spPr bwMode="auto">
                <a:xfrm>
                  <a:off x="984682" y="2406271"/>
                  <a:ext cx="35426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en-US" sz="1600" dirty="0">
                      <a:solidFill>
                        <a:srgbClr val="000000"/>
                      </a:solidFill>
                      <a:latin typeface="Arial" panose="020B0604020202020204" pitchFamily="34" charset="0"/>
                      <a:cs typeface="Arial" panose="020B0604020202020204" pitchFamily="34" charset="0"/>
                    </a:rPr>
                    <a:t>-2.5</a:t>
                  </a:r>
                  <a:endParaRPr lang="en-GB" altLang="en-US" sz="1600" dirty="0">
                    <a:latin typeface="Arial" panose="020B0604020202020204" pitchFamily="34" charset="0"/>
                    <a:cs typeface="Arial" panose="020B0604020202020204" pitchFamily="34" charset="0"/>
                  </a:endParaRPr>
                </a:p>
              </p:txBody>
            </p:sp>
            <p:sp>
              <p:nvSpPr>
                <p:cNvPr id="103" name="TextBox 102"/>
                <p:cNvSpPr txBox="1"/>
                <p:nvPr/>
              </p:nvSpPr>
              <p:spPr>
                <a:xfrm rot="16200000">
                  <a:off x="1967101" y="2789790"/>
                  <a:ext cx="740253" cy="338554"/>
                </a:xfrm>
                <a:prstGeom prst="rect">
                  <a:avLst/>
                </a:prstGeom>
                <a:noFill/>
              </p:spPr>
              <p:txBody>
                <a:bodyPr wrap="square" rtlCol="0">
                  <a:spAutoFit/>
                </a:bodyPr>
                <a:lstStyle/>
                <a:p>
                  <a:r>
                    <a:rPr lang="en-GB" sz="1600" dirty="0">
                      <a:solidFill>
                        <a:schemeClr val="tx1">
                          <a:lumMod val="50000"/>
                          <a:lumOff val="50000"/>
                        </a:schemeClr>
                      </a:solidFill>
                      <a:latin typeface="Arial" panose="020B0604020202020204" pitchFamily="34" charset="0"/>
                      <a:cs typeface="Arial" panose="020B0604020202020204" pitchFamily="34" charset="0"/>
                    </a:rPr>
                    <a:t>Mean</a:t>
                  </a:r>
                </a:p>
              </p:txBody>
            </p:sp>
          </p:grpSp>
          <p:cxnSp>
            <p:nvCxnSpPr>
              <p:cNvPr id="9" name="Straight Arrow Connector 8"/>
              <p:cNvCxnSpPr/>
              <p:nvPr/>
            </p:nvCxnSpPr>
            <p:spPr>
              <a:xfrm rot="5400000" flipV="1">
                <a:off x="9220335" y="1488201"/>
                <a:ext cx="0" cy="3651765"/>
              </a:xfrm>
              <a:prstGeom prst="straightConnector1">
                <a:avLst/>
              </a:prstGeom>
              <a:ln w="19050">
                <a:solidFill>
                  <a:schemeClr val="tx1">
                    <a:lumMod val="50000"/>
                    <a:lumOff val="50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7374279" y="1452001"/>
                <a:ext cx="3386975" cy="3437035"/>
              </a:xfrm>
              <a:prstGeom prst="line">
                <a:avLst/>
              </a:prstGeom>
              <a:ln w="12700">
                <a:solidFill>
                  <a:schemeClr val="tx1"/>
                </a:solidFill>
                <a:prstDash val="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1058501" y="1802102"/>
                <a:ext cx="519237"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2.5</a:t>
                </a:r>
              </a:p>
            </p:txBody>
          </p:sp>
          <p:sp>
            <p:nvSpPr>
              <p:cNvPr id="6" name="TextBox 5"/>
              <p:cNvSpPr txBox="1"/>
              <p:nvPr/>
            </p:nvSpPr>
            <p:spPr>
              <a:xfrm>
                <a:off x="11020210" y="4437694"/>
                <a:ext cx="602113"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-2.5</a:t>
                </a:r>
              </a:p>
            </p:txBody>
          </p:sp>
          <p:sp>
            <p:nvSpPr>
              <p:cNvPr id="142" name="Rectangle 324"/>
              <p:cNvSpPr>
                <a:spLocks noChangeArrowheads="1"/>
              </p:cNvSpPr>
              <p:nvPr/>
            </p:nvSpPr>
            <p:spPr bwMode="auto">
              <a:xfrm>
                <a:off x="7594230" y="2389043"/>
                <a:ext cx="849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en-US" sz="1600" dirty="0">
                    <a:solidFill>
                      <a:srgbClr val="000000"/>
                    </a:solidFill>
                    <a:latin typeface="Arial" panose="020B0604020202020204" pitchFamily="34" charset="0"/>
                    <a:cs typeface="Arial" panose="020B0604020202020204" pitchFamily="34" charset="0"/>
                  </a:rPr>
                  <a:t>R²=0.752</a:t>
                </a:r>
                <a:endParaRPr lang="en-GB" altLang="en-US" sz="1600" dirty="0">
                  <a:latin typeface="Arial" panose="020B0604020202020204" pitchFamily="34" charset="0"/>
                  <a:cs typeface="Arial" panose="020B0604020202020204" pitchFamily="34" charset="0"/>
                </a:endParaRPr>
              </a:p>
            </p:txBody>
          </p:sp>
          <p:cxnSp>
            <p:nvCxnSpPr>
              <p:cNvPr id="143" name="Straight Arrow Connector 142"/>
              <p:cNvCxnSpPr>
                <a:stCxn id="83" idx="4"/>
              </p:cNvCxnSpPr>
              <p:nvPr/>
            </p:nvCxnSpPr>
            <p:spPr>
              <a:xfrm flipH="1">
                <a:off x="8218494" y="3652902"/>
                <a:ext cx="536" cy="390610"/>
              </a:xfrm>
              <a:prstGeom prst="straightConnector1">
                <a:avLst/>
              </a:prstGeom>
              <a:ln w="19050">
                <a:solidFill>
                  <a:srgbClr val="00B050"/>
                </a:solidFill>
                <a:headEnd type="diamond"/>
                <a:tailEnd type="diamon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4" name="TextBox 143"/>
              <p:cNvSpPr txBox="1"/>
              <p:nvPr/>
            </p:nvSpPr>
            <p:spPr>
              <a:xfrm>
                <a:off x="7368181" y="3029372"/>
                <a:ext cx="740253" cy="338554"/>
              </a:xfrm>
              <a:prstGeom prst="rect">
                <a:avLst/>
              </a:prstGeom>
              <a:noFill/>
            </p:spPr>
            <p:txBody>
              <a:bodyPr wrap="square" rtlCol="0">
                <a:spAutoFit/>
              </a:bodyPr>
              <a:lstStyle/>
              <a:p>
                <a:r>
                  <a:rPr lang="en-GB" sz="1600" dirty="0">
                    <a:solidFill>
                      <a:schemeClr val="tx1">
                        <a:lumMod val="50000"/>
                        <a:lumOff val="50000"/>
                      </a:schemeClr>
                    </a:solidFill>
                    <a:latin typeface="Arial" panose="020B0604020202020204" pitchFamily="34" charset="0"/>
                    <a:cs typeface="Arial" panose="020B0604020202020204" pitchFamily="34" charset="0"/>
                  </a:rPr>
                  <a:t>Mean</a:t>
                </a:r>
              </a:p>
            </p:txBody>
          </p:sp>
        </p:grpSp>
        <p:sp>
          <p:nvSpPr>
            <p:cNvPr id="10" name="Oval 9"/>
            <p:cNvSpPr/>
            <p:nvPr/>
          </p:nvSpPr>
          <p:spPr>
            <a:xfrm rot="19443680">
              <a:off x="7632399" y="3790712"/>
              <a:ext cx="3584163" cy="979487"/>
            </a:xfrm>
            <a:prstGeom prst="ellipse">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p:cNvSpPr txBox="1"/>
            <p:nvPr/>
          </p:nvSpPr>
          <p:spPr>
            <a:xfrm rot="16200000">
              <a:off x="4370634" y="3900863"/>
              <a:ext cx="4711857" cy="923330"/>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GB" dirty="0">
                  <a:solidFill>
                    <a:schemeClr val="tx1">
                      <a:lumMod val="50000"/>
                      <a:lumOff val="50000"/>
                    </a:schemeClr>
                  </a:solidFill>
                </a:rPr>
                <a:t>Interpret  R² (0 &lt; R² &lt; 1) as the proportion of variance on Y-Axis that is ‘explained’ by the linear association of Y- and X-data.</a:t>
              </a:r>
            </a:p>
          </p:txBody>
        </p:sp>
        <p:sp>
          <p:nvSpPr>
            <p:cNvPr id="11" name="TextBox 10"/>
            <p:cNvSpPr txBox="1"/>
            <p:nvPr/>
          </p:nvSpPr>
          <p:spPr>
            <a:xfrm>
              <a:off x="6256176" y="619310"/>
              <a:ext cx="5863857" cy="1477328"/>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GB" dirty="0">
                  <a:latin typeface="Arial" panose="020B0604020202020204" pitchFamily="34" charset="0"/>
                  <a:cs typeface="Arial" panose="020B0604020202020204" pitchFamily="34" charset="0"/>
                </a:rPr>
                <a:t>The higher the (positive or negative) correlation r, the nearer are the dots to the regression line. With r=1 or -1, the are on the line. The slope (here slightly less than b=1, means less than 45°) is the regression. The square of r is called R² - coefficient of determination. </a:t>
              </a:r>
            </a:p>
          </p:txBody>
        </p:sp>
      </p:grpSp>
      <p:sp>
        <p:nvSpPr>
          <p:cNvPr id="15" name="TextBox 14">
            <a:extLst>
              <a:ext uri="{FF2B5EF4-FFF2-40B4-BE49-F238E27FC236}">
                <a16:creationId xmlns:a16="http://schemas.microsoft.com/office/drawing/2014/main" id="{38DE4F12-BB6F-4917-B277-268FF05974E6}"/>
              </a:ext>
            </a:extLst>
          </p:cNvPr>
          <p:cNvSpPr txBox="1"/>
          <p:nvPr/>
        </p:nvSpPr>
        <p:spPr>
          <a:xfrm>
            <a:off x="2818660" y="6413995"/>
            <a:ext cx="1939771" cy="369332"/>
          </a:xfrm>
          <a:prstGeom prst="rect">
            <a:avLst/>
          </a:prstGeom>
          <a:noFill/>
        </p:spPr>
        <p:txBody>
          <a:bodyPr wrap="square" rtlCol="0">
            <a:spAutoFit/>
          </a:bodyPr>
          <a:lstStyle/>
          <a:p>
            <a:r>
              <a:rPr lang="en-GB" dirty="0">
                <a:solidFill>
                  <a:schemeClr val="bg1">
                    <a:lumMod val="65000"/>
                  </a:schemeClr>
                </a:solidFill>
                <a:latin typeface="Arial" panose="020B0604020202020204" pitchFamily="34" charset="0"/>
                <a:cs typeface="Arial" panose="020B0604020202020204" pitchFamily="34" charset="0"/>
              </a:rPr>
              <a:t>Dots are jittered</a:t>
            </a:r>
          </a:p>
        </p:txBody>
      </p:sp>
    </p:spTree>
    <p:extLst>
      <p:ext uri="{BB962C8B-B14F-4D97-AF65-F5344CB8AC3E}">
        <p14:creationId xmlns:p14="http://schemas.microsoft.com/office/powerpoint/2010/main" val="812784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nodeType="clickEffect">
                                  <p:stCondLst>
                                    <p:cond delay="0"/>
                                  </p:stCondLst>
                                  <p:childTnLst>
                                    <p:animEffect transition="out" filter="wipe(right)">
                                      <p:cBhvr>
                                        <p:cTn id="6" dur="2000"/>
                                        <p:tgtEl>
                                          <p:spTgt spid="14"/>
                                        </p:tgtEl>
                                      </p:cBhvr>
                                    </p:animEffect>
                                    <p:set>
                                      <p:cBhvr>
                                        <p:cTn id="7" dur="1" fill="hold">
                                          <p:stCondLst>
                                            <p:cond delay="1999"/>
                                          </p:stCondLst>
                                        </p:cTn>
                                        <p:tgtEl>
                                          <p:spTgt spid="1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4"/>
          <p:cNvSpPr txBox="1">
            <a:spLocks noChangeArrowheads="1"/>
          </p:cNvSpPr>
          <p:nvPr/>
        </p:nvSpPr>
        <p:spPr bwMode="auto">
          <a:xfrm>
            <a:off x="72000" y="18522"/>
            <a:ext cx="12037602" cy="461665"/>
          </a:xfrm>
          <a:prstGeom prst="rect">
            <a:avLst/>
          </a:prstGeom>
          <a:solidFill>
            <a:schemeClr val="bg1"/>
          </a:solidFill>
          <a:ln>
            <a:noFill/>
          </a:ln>
          <a:effectLst>
            <a:outerShdw blurRad="50800" dist="38100" dir="2700000" algn="tl" rotWithShape="0">
              <a:prstClr val="black">
                <a:alpha val="40000"/>
              </a:prstClr>
            </a:outerShdw>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GB" sz="2400" dirty="0">
                <a:solidFill>
                  <a:srgbClr val="0000FF"/>
                </a:solidFill>
                <a:latin typeface="Arial" panose="020B0604020202020204" pitchFamily="34" charset="0"/>
                <a:cs typeface="Arial" panose="020B0604020202020204" pitchFamily="34" charset="0"/>
              </a:rPr>
              <a:t>How</a:t>
            </a:r>
            <a:r>
              <a:rPr lang="en-GB" sz="2400" dirty="0">
                <a:latin typeface="Arial" panose="020B0604020202020204" pitchFamily="34" charset="0"/>
                <a:cs typeface="Arial" panose="020B0604020202020204" pitchFamily="34" charset="0"/>
              </a:rPr>
              <a:t> to quantify Gamete Phase Disequilibria?  </a:t>
            </a:r>
          </a:p>
        </p:txBody>
      </p:sp>
      <p:sp>
        <p:nvSpPr>
          <p:cNvPr id="7" name="TextBox 6"/>
          <p:cNvSpPr txBox="1"/>
          <p:nvPr/>
        </p:nvSpPr>
        <p:spPr>
          <a:xfrm>
            <a:off x="5917994" y="732790"/>
            <a:ext cx="6191608" cy="5909310"/>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GB" dirty="0">
                <a:latin typeface="Arial" panose="020B0604020202020204" pitchFamily="34" charset="0"/>
                <a:cs typeface="Arial" panose="020B0604020202020204" pitchFamily="34" charset="0"/>
              </a:rPr>
              <a:t>Still: Allele frequency is at the 1. locus p(A)=0.5; and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		         at the 2. locus p(B)=1/6.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The table now shows the 12 gametes that made D=0 </a:t>
            </a:r>
            <a:r>
              <a:rPr lang="en-GB" dirty="0">
                <a:solidFill>
                  <a:schemeClr val="tx1">
                    <a:lumMod val="50000"/>
                    <a:lumOff val="50000"/>
                  </a:schemeClr>
                </a:solidFill>
                <a:latin typeface="Arial" panose="020B0604020202020204" pitchFamily="34" charset="0"/>
                <a:cs typeface="Arial" panose="020B0604020202020204" pitchFamily="34" charset="0"/>
              </a:rPr>
              <a:t>plus</a:t>
            </a:r>
            <a:br>
              <a:rPr lang="en-GB" dirty="0">
                <a:solidFill>
                  <a:schemeClr val="tx1">
                    <a:lumMod val="50000"/>
                    <a:lumOff val="50000"/>
                  </a:schemeClr>
                </a:solidFill>
                <a:latin typeface="Arial" panose="020B0604020202020204" pitchFamily="34" charset="0"/>
                <a:cs typeface="Arial" panose="020B0604020202020204" pitchFamily="34" charset="0"/>
              </a:rPr>
            </a:br>
            <a:r>
              <a:rPr lang="en-GB" dirty="0">
                <a:solidFill>
                  <a:schemeClr val="tx1">
                    <a:lumMod val="50000"/>
                    <a:lumOff val="50000"/>
                  </a:schemeClr>
                </a:solidFill>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 the 12 gametes that made D=1/12; yet, now joined as </a:t>
            </a:r>
            <a:r>
              <a:rPr lang="en-GB" u="sng" dirty="0">
                <a:latin typeface="Arial" panose="020B0604020202020204" pitchFamily="34" charset="0"/>
                <a:cs typeface="Arial" panose="020B0604020202020204" pitchFamily="34" charset="0"/>
              </a:rPr>
              <a:t>one</a:t>
            </a:r>
            <a:r>
              <a:rPr lang="en-GB" dirty="0">
                <a:latin typeface="Arial" panose="020B0604020202020204" pitchFamily="34" charset="0"/>
                <a:cs typeface="Arial" panose="020B0604020202020204" pitchFamily="34" charset="0"/>
              </a:rPr>
              <a:t> population (array) of gametes.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Jointly, the 24 gametes result in D=1/24.</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D is halved now (D=1/24 instead of D=1/12).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The correlation coefficient is halved now  (r=0.22361instead of r=44721).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Yet, R² is not half but reduced to ¼, due to being a square value. </a:t>
            </a:r>
            <a:r>
              <a:rPr lang="en-GB" dirty="0">
                <a:solidFill>
                  <a:srgbClr val="0000FF"/>
                </a:solidFill>
                <a:latin typeface="Arial" panose="020B0604020202020204" pitchFamily="34" charset="0"/>
                <a:cs typeface="Arial" panose="020B0604020202020204" pitchFamily="34" charset="0"/>
              </a:rPr>
              <a:t>R² = 0.05 </a:t>
            </a:r>
            <a:r>
              <a:rPr lang="en-GB" dirty="0">
                <a:latin typeface="Arial" panose="020B0604020202020204" pitchFamily="34" charset="0"/>
                <a:cs typeface="Arial" panose="020B0604020202020204" pitchFamily="34" charset="0"/>
              </a:rPr>
              <a:t>instead of R²= 0.20. </a:t>
            </a:r>
          </a:p>
          <a:p>
            <a:endParaRPr lang="en-GB" dirty="0">
              <a:latin typeface="Arial" panose="020B0604020202020204" pitchFamily="34" charset="0"/>
              <a:cs typeface="Arial" panose="020B0604020202020204" pitchFamily="34" charset="0"/>
            </a:endParaRPr>
          </a:p>
          <a:p>
            <a:r>
              <a:rPr lang="en-GB" dirty="0">
                <a:solidFill>
                  <a:schemeClr val="tx1">
                    <a:lumMod val="50000"/>
                    <a:lumOff val="50000"/>
                  </a:schemeClr>
                </a:solidFill>
                <a:latin typeface="Arial" panose="020B0604020202020204" pitchFamily="34" charset="0"/>
                <a:cs typeface="Arial" panose="020B0604020202020204" pitchFamily="34" charset="0"/>
                <a:sym typeface="Wingdings" panose="05000000000000000000" pitchFamily="2" charset="2"/>
              </a:rPr>
              <a:t>Construct a negative LD! Just do it! Associate all of the few available ‚</a:t>
            </a:r>
            <a:r>
              <a:rPr lang="en-GB" dirty="0">
                <a:solidFill>
                  <a:srgbClr val="FF0000"/>
                </a:solidFill>
                <a:latin typeface="Arial" panose="020B0604020202020204" pitchFamily="34" charset="0"/>
                <a:cs typeface="Arial" panose="020B0604020202020204" pitchFamily="34" charset="0"/>
                <a:sym typeface="Wingdings" panose="05000000000000000000" pitchFamily="2" charset="2"/>
              </a:rPr>
              <a:t>B</a:t>
            </a:r>
            <a:r>
              <a:rPr lang="en-GB" dirty="0">
                <a:solidFill>
                  <a:schemeClr val="tx1">
                    <a:lumMod val="50000"/>
                    <a:lumOff val="50000"/>
                  </a:schemeClr>
                </a:solidFill>
                <a:latin typeface="Arial" panose="020B0604020202020204" pitchFamily="34" charset="0"/>
                <a:cs typeface="Arial" panose="020B0604020202020204" pitchFamily="34" charset="0"/>
                <a:sym typeface="Wingdings" panose="05000000000000000000" pitchFamily="2" charset="2"/>
              </a:rPr>
              <a:t>‘ with ‚</a:t>
            </a:r>
            <a:r>
              <a:rPr lang="en-GB" dirty="0">
                <a:latin typeface="Arial" panose="020B0604020202020204" pitchFamily="34" charset="0"/>
                <a:cs typeface="Arial" panose="020B0604020202020204" pitchFamily="34" charset="0"/>
                <a:sym typeface="Wingdings" panose="05000000000000000000" pitchFamily="2" charset="2"/>
              </a:rPr>
              <a:t>a</a:t>
            </a:r>
            <a:r>
              <a:rPr lang="en-GB" dirty="0">
                <a:solidFill>
                  <a:schemeClr val="tx1">
                    <a:lumMod val="50000"/>
                    <a:lumOff val="50000"/>
                  </a:schemeClr>
                </a:solidFill>
                <a:latin typeface="Arial" panose="020B0604020202020204" pitchFamily="34" charset="0"/>
                <a:cs typeface="Arial" panose="020B0604020202020204" pitchFamily="34" charset="0"/>
                <a:sym typeface="Wingdings" panose="05000000000000000000" pitchFamily="2" charset="2"/>
              </a:rPr>
              <a:t>‘ instead of ‚</a:t>
            </a:r>
            <a:r>
              <a:rPr lang="en-GB" dirty="0">
                <a:latin typeface="Arial" panose="020B0604020202020204" pitchFamily="34" charset="0"/>
                <a:cs typeface="Arial" panose="020B0604020202020204" pitchFamily="34" charset="0"/>
                <a:sym typeface="Wingdings" panose="05000000000000000000" pitchFamily="2" charset="2"/>
              </a:rPr>
              <a:t>A</a:t>
            </a:r>
            <a:r>
              <a:rPr lang="en-GB" dirty="0">
                <a:solidFill>
                  <a:schemeClr val="tx1">
                    <a:lumMod val="50000"/>
                    <a:lumOff val="50000"/>
                  </a:schemeClr>
                </a:solidFill>
                <a:latin typeface="Arial" panose="020B0604020202020204" pitchFamily="34" charset="0"/>
                <a:cs typeface="Arial" panose="020B0604020202020204" pitchFamily="34" charset="0"/>
                <a:sym typeface="Wingdings" panose="05000000000000000000" pitchFamily="2" charset="2"/>
              </a:rPr>
              <a:t>‘.  You will find: The </a:t>
            </a:r>
            <a:r>
              <a:rPr lang="en-GB" dirty="0" err="1">
                <a:solidFill>
                  <a:schemeClr val="tx1">
                    <a:lumMod val="50000"/>
                    <a:lumOff val="50000"/>
                  </a:schemeClr>
                </a:solidFill>
                <a:latin typeface="Arial" panose="020B0604020202020204" pitchFamily="34" charset="0"/>
                <a:cs typeface="Arial" panose="020B0604020202020204" pitchFamily="34" charset="0"/>
                <a:sym typeface="Wingdings" panose="05000000000000000000" pitchFamily="2" charset="2"/>
              </a:rPr>
              <a:t>abso</a:t>
            </a:r>
            <a:r>
              <a:rPr lang="en-GB" dirty="0">
                <a:solidFill>
                  <a:schemeClr val="tx1">
                    <a:lumMod val="50000"/>
                    <a:lumOff val="50000"/>
                  </a:schemeClr>
                </a:solidFill>
                <a:latin typeface="Arial" panose="020B0604020202020204" pitchFamily="34" charset="0"/>
                <a:cs typeface="Arial" panose="020B0604020202020204" pitchFamily="34" charset="0"/>
                <a:sym typeface="Wingdings" panose="05000000000000000000" pitchFamily="2" charset="2"/>
              </a:rPr>
              <a:t>-lute size of that Disequilibrium is the same. </a:t>
            </a:r>
            <a:br>
              <a:rPr lang="en-GB" dirty="0">
                <a:solidFill>
                  <a:schemeClr val="tx1">
                    <a:lumMod val="50000"/>
                    <a:lumOff val="50000"/>
                  </a:schemeClr>
                </a:solidFill>
                <a:latin typeface="Arial" panose="020B0604020202020204" pitchFamily="34" charset="0"/>
                <a:cs typeface="Arial" panose="020B0604020202020204" pitchFamily="34" charset="0"/>
                <a:sym typeface="Wingdings" panose="05000000000000000000" pitchFamily="2" charset="2"/>
              </a:rPr>
            </a:br>
            <a:r>
              <a:rPr lang="en-GB" dirty="0">
                <a:solidFill>
                  <a:schemeClr val="tx1">
                    <a:lumMod val="50000"/>
                    <a:lumOff val="50000"/>
                  </a:schemeClr>
                </a:solidFill>
                <a:latin typeface="Arial" panose="020B0604020202020204" pitchFamily="34" charset="0"/>
                <a:cs typeface="Arial" panose="020B0604020202020204" pitchFamily="34" charset="0"/>
                <a:sym typeface="Wingdings" panose="05000000000000000000" pitchFamily="2" charset="2"/>
              </a:rPr>
              <a:t>The haplotype ‘</a:t>
            </a:r>
            <a:r>
              <a:rPr lang="en-GB" dirty="0" err="1">
                <a:solidFill>
                  <a:schemeClr val="tx1">
                    <a:lumMod val="50000"/>
                    <a:lumOff val="50000"/>
                  </a:schemeClr>
                </a:solidFill>
                <a:latin typeface="Arial" panose="020B0604020202020204" pitchFamily="34" charset="0"/>
                <a:cs typeface="Arial" panose="020B0604020202020204" pitchFamily="34" charset="0"/>
                <a:sym typeface="Wingdings" panose="05000000000000000000" pitchFamily="2" charset="2"/>
              </a:rPr>
              <a:t>aB</a:t>
            </a:r>
            <a:r>
              <a:rPr lang="en-GB" dirty="0">
                <a:solidFill>
                  <a:schemeClr val="tx1">
                    <a:lumMod val="50000"/>
                    <a:lumOff val="50000"/>
                  </a:schemeClr>
                </a:solidFill>
                <a:latin typeface="Arial" panose="020B0604020202020204" pitchFamily="34" charset="0"/>
                <a:cs typeface="Arial" panose="020B0604020202020204" pitchFamily="34" charset="0"/>
                <a:sym typeface="Wingdings" panose="05000000000000000000" pitchFamily="2" charset="2"/>
              </a:rPr>
              <a:t>’ has t=2/12 instead of t=1/12 as expected in Equilibrium.</a:t>
            </a:r>
          </a:p>
          <a:p>
            <a:r>
              <a:rPr lang="en-GB" dirty="0">
                <a:solidFill>
                  <a:schemeClr val="tx1">
                    <a:lumMod val="50000"/>
                    <a:lumOff val="50000"/>
                  </a:schemeClr>
                </a:solidFill>
                <a:latin typeface="Arial" panose="020B0604020202020204" pitchFamily="34" charset="0"/>
                <a:cs typeface="Arial" panose="020B0604020202020204" pitchFamily="34" charset="0"/>
                <a:sym typeface="Wingdings" panose="05000000000000000000" pitchFamily="2" charset="2"/>
              </a:rPr>
              <a:t>Yet, </a:t>
            </a:r>
            <a:r>
              <a:rPr lang="en-GB" dirty="0">
                <a:solidFill>
                  <a:srgbClr val="0000FF"/>
                </a:solidFill>
                <a:latin typeface="Arial" panose="020B0604020202020204" pitchFamily="34" charset="0"/>
                <a:cs typeface="Arial" panose="020B0604020202020204" pitchFamily="34" charset="0"/>
                <a:sym typeface="Wingdings" panose="05000000000000000000" pitchFamily="2" charset="2"/>
              </a:rPr>
              <a:t>sign</a:t>
            </a:r>
            <a:r>
              <a:rPr lang="en-GB" dirty="0">
                <a:latin typeface="Arial" panose="020B0604020202020204" pitchFamily="34" charset="0"/>
                <a:cs typeface="Arial" panose="020B0604020202020204" pitchFamily="34" charset="0"/>
                <a:sym typeface="Wingdings" panose="05000000000000000000" pitchFamily="2" charset="2"/>
              </a:rPr>
              <a:t> is changed</a:t>
            </a:r>
            <a:r>
              <a:rPr lang="en-GB" dirty="0">
                <a:solidFill>
                  <a:schemeClr val="tx1">
                    <a:lumMod val="50000"/>
                    <a:lumOff val="50000"/>
                  </a:schemeClr>
                </a:solidFill>
                <a:latin typeface="Arial" panose="020B0604020202020204" pitchFamily="34" charset="0"/>
                <a:cs typeface="Arial" panose="020B0604020202020204" pitchFamily="34" charset="0"/>
                <a:sym typeface="Wingdings" panose="05000000000000000000" pitchFamily="2" charset="2"/>
              </a:rPr>
              <a:t>, D = </a:t>
            </a:r>
            <a:r>
              <a:rPr lang="en-GB"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Wingdings" panose="05000000000000000000" pitchFamily="2" charset="2"/>
              </a:rPr>
              <a:t>-</a:t>
            </a:r>
            <a:r>
              <a:rPr lang="en-GB" dirty="0">
                <a:solidFill>
                  <a:schemeClr val="tx1">
                    <a:lumMod val="50000"/>
                    <a:lumOff val="50000"/>
                  </a:schemeClr>
                </a:solidFill>
                <a:latin typeface="Arial" panose="020B0604020202020204" pitchFamily="34" charset="0"/>
                <a:cs typeface="Arial" panose="020B0604020202020204" pitchFamily="34" charset="0"/>
                <a:sym typeface="Wingdings" panose="05000000000000000000" pitchFamily="2" charset="2"/>
              </a:rPr>
              <a:t>1/12 now. </a:t>
            </a:r>
            <a:r>
              <a:rPr lang="en-GB"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Wingdings" panose="05000000000000000000" pitchFamily="2" charset="2"/>
              </a:rPr>
              <a:t>Minus</a:t>
            </a:r>
            <a:r>
              <a:rPr lang="en-GB" dirty="0">
                <a:solidFill>
                  <a:srgbClr val="0000FF"/>
                </a:solidFill>
                <a:latin typeface="Arial" panose="020B0604020202020204" pitchFamily="34" charset="0"/>
                <a:cs typeface="Arial" panose="020B0604020202020204" pitchFamily="34" charset="0"/>
                <a:sym typeface="Wingdings" panose="05000000000000000000" pitchFamily="2" charset="2"/>
              </a:rPr>
              <a:t>!</a:t>
            </a:r>
          </a:p>
          <a:p>
            <a:endParaRPr lang="en-GB" dirty="0">
              <a:solidFill>
                <a:srgbClr val="0000FF"/>
              </a:solidFill>
              <a:latin typeface="Arial" panose="020B0604020202020204" pitchFamily="34" charset="0"/>
              <a:cs typeface="Arial" panose="020B0604020202020204" pitchFamily="34" charset="0"/>
              <a:sym typeface="Wingdings" panose="05000000000000000000" pitchFamily="2" charset="2"/>
            </a:endParaRPr>
          </a:p>
          <a:p>
            <a:r>
              <a:rPr lang="en-GB" dirty="0">
                <a:latin typeface="Arial" panose="020B0604020202020204" pitchFamily="34" charset="0"/>
                <a:cs typeface="Arial" panose="020B0604020202020204" pitchFamily="34" charset="0"/>
                <a:sym typeface="Wingdings" panose="05000000000000000000" pitchFamily="2" charset="2"/>
              </a:rPr>
              <a:t>Okay, D and r show such sign.  R² is always positive.</a:t>
            </a:r>
            <a:endParaRPr lang="en-GB" dirty="0">
              <a:latin typeface="Arial" panose="020B0604020202020204" pitchFamily="34" charset="0"/>
              <a:cs typeface="Arial" panose="020B0604020202020204" pitchFamily="34" charset="0"/>
            </a:endParaRPr>
          </a:p>
        </p:txBody>
      </p:sp>
      <p:grpSp>
        <p:nvGrpSpPr>
          <p:cNvPr id="5" name="Group 4"/>
          <p:cNvGrpSpPr/>
          <p:nvPr/>
        </p:nvGrpSpPr>
        <p:grpSpPr>
          <a:xfrm>
            <a:off x="114300" y="516467"/>
            <a:ext cx="5604933" cy="6344708"/>
            <a:chOff x="114300" y="516467"/>
            <a:chExt cx="5604933" cy="6344708"/>
          </a:xfrm>
        </p:grpSpPr>
        <p:sp>
          <p:nvSpPr>
            <p:cNvPr id="4" name="Rectangle 3"/>
            <p:cNvSpPr/>
            <p:nvPr/>
          </p:nvSpPr>
          <p:spPr>
            <a:xfrm>
              <a:off x="114300" y="516467"/>
              <a:ext cx="5604933" cy="6125633"/>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Object 5"/>
            <p:cNvGraphicFramePr>
              <a:graphicFrameLocks noChangeAspect="1"/>
            </p:cNvGraphicFramePr>
            <p:nvPr>
              <p:extLst>
                <p:ext uri="{D42A27DB-BD31-4B8C-83A1-F6EECF244321}">
                  <p14:modId xmlns:p14="http://schemas.microsoft.com/office/powerpoint/2010/main" val="2212137191"/>
                </p:ext>
              </p:extLst>
            </p:nvPr>
          </p:nvGraphicFramePr>
          <p:xfrm>
            <a:off x="150813" y="596900"/>
            <a:ext cx="5421312" cy="6264275"/>
          </p:xfrm>
          <a:graphic>
            <a:graphicData uri="http://schemas.openxmlformats.org/presentationml/2006/ole">
              <mc:AlternateContent xmlns:mc="http://schemas.openxmlformats.org/markup-compatibility/2006">
                <mc:Choice xmlns:v="urn:schemas-microsoft-com:vml" Requires="v">
                  <p:oleObj spid="_x0000_s3283" name="Document" r:id="rId3" imgW="5960676" imgH="6885930" progId="Word.Document.12">
                    <p:link updateAutomatic="1"/>
                  </p:oleObj>
                </mc:Choice>
                <mc:Fallback>
                  <p:oleObj name="Document" r:id="rId3" imgW="5960676" imgH="6885930" progId="Word.Document.12">
                    <p:link updateAutomatic="1"/>
                    <p:pic>
                      <p:nvPicPr>
                        <p:cNvPr id="0" name=""/>
                        <p:cNvPicPr/>
                        <p:nvPr/>
                      </p:nvPicPr>
                      <p:blipFill>
                        <a:blip r:embed="rId4"/>
                        <a:stretch>
                          <a:fillRect/>
                        </a:stretch>
                      </p:blipFill>
                      <p:spPr>
                        <a:xfrm>
                          <a:off x="150813" y="596900"/>
                          <a:ext cx="5421312" cy="6264275"/>
                        </a:xfrm>
                        <a:prstGeom prst="rect">
                          <a:avLst/>
                        </a:prstGeom>
                      </p:spPr>
                    </p:pic>
                  </p:oleObj>
                </mc:Fallback>
              </mc:AlternateContent>
            </a:graphicData>
          </a:graphic>
        </p:graphicFrame>
      </p:grpSp>
      <p:sp>
        <p:nvSpPr>
          <p:cNvPr id="8" name="Right Triangle 7"/>
          <p:cNvSpPr/>
          <p:nvPr/>
        </p:nvSpPr>
        <p:spPr>
          <a:xfrm>
            <a:off x="1202" y="6614583"/>
            <a:ext cx="226195" cy="215900"/>
          </a:xfrm>
          <a:prstGeom prst="rtTriangle">
            <a:avLst/>
          </a:prstGeom>
          <a:gradFill flip="none" rotWithShape="1">
            <a:gsLst>
              <a:gs pos="0">
                <a:schemeClr val="tx1"/>
              </a:gs>
              <a:gs pos="100000">
                <a:schemeClr val="accent1">
                  <a:lumMod val="45000"/>
                  <a:lumOff val="55000"/>
                </a:schemeClr>
              </a:gs>
              <a:gs pos="100000">
                <a:srgbClr val="FFFF00"/>
              </a:gs>
              <a:gs pos="99000">
                <a:srgbClr val="FFFF00"/>
              </a:gs>
            </a:gsLst>
            <a:lin ang="5400000" scaled="1"/>
            <a:tileRect/>
          </a:gra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feld 5"/>
          <p:cNvSpPr txBox="1"/>
          <p:nvPr/>
        </p:nvSpPr>
        <p:spPr>
          <a:xfrm>
            <a:off x="11409830" y="6365558"/>
            <a:ext cx="782172" cy="46166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lgn="ctr"/>
            <a:fld id="{5B255CE3-06F4-4E80-85AD-A0878CDD5C50}" type="slidenum">
              <a:rPr lang="en-US" sz="2400">
                <a:latin typeface="Arial" panose="020B0604020202020204" pitchFamily="34" charset="0"/>
                <a:cs typeface="Arial" panose="020B0604020202020204" pitchFamily="34" charset="0"/>
              </a:rPr>
              <a:pPr algn="ctr"/>
              <a:t>7</a:t>
            </a:fld>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6261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4"/>
          <p:cNvSpPr txBox="1">
            <a:spLocks noChangeArrowheads="1"/>
          </p:cNvSpPr>
          <p:nvPr/>
        </p:nvSpPr>
        <p:spPr bwMode="auto">
          <a:xfrm>
            <a:off x="72000" y="18522"/>
            <a:ext cx="12044974" cy="461665"/>
          </a:xfrm>
          <a:prstGeom prst="rect">
            <a:avLst/>
          </a:prstGeom>
          <a:solidFill>
            <a:schemeClr val="bg1"/>
          </a:solidFill>
          <a:ln>
            <a:noFill/>
          </a:ln>
          <a:effectLst>
            <a:outerShdw blurRad="50800" dist="38100" dir="2700000" algn="tl" rotWithShape="0">
              <a:prstClr val="black">
                <a:alpha val="40000"/>
              </a:prstClr>
            </a:outerShdw>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GB" sz="2400" dirty="0">
                <a:latin typeface="Arial" panose="020B0604020202020204" pitchFamily="34" charset="0"/>
                <a:cs typeface="Arial" panose="020B0604020202020204" pitchFamily="34" charset="0"/>
              </a:rPr>
              <a:t>Some real data to illustrate LD (Ali et al., 2016)</a:t>
            </a:r>
          </a:p>
        </p:txBody>
      </p:sp>
      <p:sp>
        <p:nvSpPr>
          <p:cNvPr id="5" name="TextBox 4"/>
          <p:cNvSpPr txBox="1"/>
          <p:nvPr/>
        </p:nvSpPr>
        <p:spPr>
          <a:xfrm>
            <a:off x="7519305" y="851234"/>
            <a:ext cx="4597669" cy="5909310"/>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GB" dirty="0">
                <a:latin typeface="Arial" panose="020B0604020202020204" pitchFamily="34" charset="0"/>
                <a:cs typeface="Arial" panose="020B0604020202020204" pitchFamily="34" charset="0"/>
              </a:rPr>
              <a:t>Two so-called SNP markers. Two loci with (here) either ‘C’ or ‘T’ (C:C or T:T denote homozygosity).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 first five inbred lines are C:C at the first and T:T and second SNP locus. The further six lines are T:T and C:C (</a:t>
            </a:r>
            <a:r>
              <a:rPr lang="en-GB" dirty="0">
                <a:solidFill>
                  <a:schemeClr val="tx1">
                    <a:lumMod val="50000"/>
                    <a:lumOff val="50000"/>
                  </a:schemeClr>
                </a:solidFill>
                <a:latin typeface="Arial" panose="020B0604020202020204" pitchFamily="34" charset="0"/>
                <a:cs typeface="Arial" panose="020B0604020202020204" pitchFamily="34" charset="0"/>
              </a:rPr>
              <a:t>the first or se-</a:t>
            </a:r>
            <a:r>
              <a:rPr lang="en-GB" dirty="0" err="1">
                <a:solidFill>
                  <a:schemeClr val="tx1">
                    <a:lumMod val="50000"/>
                    <a:lumOff val="50000"/>
                  </a:schemeClr>
                </a:solidFill>
                <a:latin typeface="Arial" panose="020B0604020202020204" pitchFamily="34" charset="0"/>
                <a:cs typeface="Arial" panose="020B0604020202020204" pitchFamily="34" charset="0"/>
              </a:rPr>
              <a:t>cond</a:t>
            </a:r>
            <a:r>
              <a:rPr lang="en-GB" dirty="0">
                <a:solidFill>
                  <a:schemeClr val="tx1">
                    <a:lumMod val="50000"/>
                    <a:lumOff val="50000"/>
                  </a:schemeClr>
                </a:solidFill>
                <a:latin typeface="Arial" panose="020B0604020202020204" pitchFamily="34" charset="0"/>
                <a:cs typeface="Arial" panose="020B0604020202020204" pitchFamily="34" charset="0"/>
              </a:rPr>
              <a:t> SNP locus could as well have shown the alleles A or G; A/C/G/T are just the four bases</a:t>
            </a:r>
            <a:r>
              <a:rPr lang="en-GB" dirty="0">
                <a:latin typeface="Arial" panose="020B0604020202020204" pitchFamily="34" charset="0"/>
                <a:cs typeface="Arial" panose="020B0604020202020204" pitchFamily="34" charset="0"/>
              </a:rPr>
              <a:t>).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1rst SNP:     p(C) = 5/11 thus q(T) = 6/11</a:t>
            </a:r>
          </a:p>
          <a:p>
            <a:r>
              <a:rPr lang="en-GB" dirty="0">
                <a:latin typeface="Arial" panose="020B0604020202020204" pitchFamily="34" charset="0"/>
                <a:cs typeface="Arial" panose="020B0604020202020204" pitchFamily="34" charset="0"/>
              </a:rPr>
              <a:t>2nd SNP:     p(T) = 5/11 thus q(T) = 6/11.</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 </a:t>
            </a:r>
            <a:r>
              <a:rPr lang="en-GB" dirty="0">
                <a:solidFill>
                  <a:srgbClr val="0000FF"/>
                </a:solidFill>
                <a:latin typeface="Arial" panose="020B0604020202020204" pitchFamily="34" charset="0"/>
                <a:cs typeface="Arial" panose="020B0604020202020204" pitchFamily="34" charset="0"/>
              </a:rPr>
              <a:t>haplotypes</a:t>
            </a:r>
            <a:r>
              <a:rPr lang="en-GB" dirty="0">
                <a:latin typeface="Arial" panose="020B0604020202020204" pitchFamily="34" charset="0"/>
                <a:cs typeface="Arial" panose="020B0604020202020204" pitchFamily="34" charset="0"/>
              </a:rPr>
              <a:t> C:C-C:C and T:T-T:T do not occur here.</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D = (5/11)∙(6/11) – (0/11)∙(0/11) = 30/11² = 0.247934</a:t>
            </a:r>
          </a:p>
          <a:p>
            <a:r>
              <a:rPr lang="en-GB" dirty="0">
                <a:latin typeface="Arial" panose="020B0604020202020204" pitchFamily="34" charset="0"/>
                <a:cs typeface="Arial" panose="020B0604020202020204" pitchFamily="34" charset="0"/>
              </a:rPr>
              <a:t>D is maximum yet D&lt;0.25, since </a:t>
            </a:r>
            <a:r>
              <a:rPr lang="en-GB" dirty="0" err="1">
                <a:latin typeface="Arial" panose="020B0604020202020204" pitchFamily="34" charset="0"/>
                <a:cs typeface="Arial" panose="020B0604020202020204" pitchFamily="34" charset="0"/>
              </a:rPr>
              <a:t>p≠q</a:t>
            </a:r>
            <a:r>
              <a:rPr lang="en-GB" dirty="0">
                <a:latin typeface="Arial" panose="020B0604020202020204" pitchFamily="34" charset="0"/>
                <a:cs typeface="Arial" panose="020B0604020202020204" pitchFamily="34" charset="0"/>
              </a:rPr>
              <a:t>; p=q=0.5 is impossible with 11 lines       ;-)</a:t>
            </a:r>
          </a:p>
        </p:txBody>
      </p:sp>
      <p:grpSp>
        <p:nvGrpSpPr>
          <p:cNvPr id="14" name="Group 13"/>
          <p:cNvGrpSpPr/>
          <p:nvPr/>
        </p:nvGrpSpPr>
        <p:grpSpPr>
          <a:xfrm>
            <a:off x="0" y="629356"/>
            <a:ext cx="7453333" cy="6159371"/>
            <a:chOff x="0" y="629356"/>
            <a:chExt cx="7453333" cy="6159371"/>
          </a:xfrm>
        </p:grpSpPr>
        <p:pic>
          <p:nvPicPr>
            <p:cNvPr id="3" name="Picture 2"/>
            <p:cNvPicPr>
              <a:picLocks noChangeAspect="1"/>
            </p:cNvPicPr>
            <p:nvPr/>
          </p:nvPicPr>
          <p:blipFill>
            <a:blip r:embed="rId2"/>
            <a:stretch>
              <a:fillRect/>
            </a:stretch>
          </p:blipFill>
          <p:spPr>
            <a:xfrm>
              <a:off x="72000" y="989734"/>
              <a:ext cx="7381333" cy="5760000"/>
            </a:xfrm>
            <a:prstGeom prst="rect">
              <a:avLst/>
            </a:prstGeom>
            <a:ln>
              <a:solidFill>
                <a:schemeClr val="bg1">
                  <a:lumMod val="95000"/>
                </a:schemeClr>
              </a:solidFill>
            </a:ln>
            <a:effectLst>
              <a:outerShdw blurRad="50800" dist="38100" dir="2700000" algn="tl" rotWithShape="0">
                <a:prstClr val="black">
                  <a:alpha val="40000"/>
                </a:prstClr>
              </a:outerShdw>
            </a:effectLst>
          </p:spPr>
        </p:pic>
        <p:sp>
          <p:nvSpPr>
            <p:cNvPr id="6" name="TextBox 5"/>
            <p:cNvSpPr txBox="1"/>
            <p:nvPr/>
          </p:nvSpPr>
          <p:spPr>
            <a:xfrm>
              <a:off x="1126836" y="1220566"/>
              <a:ext cx="1685636" cy="369332"/>
            </a:xfrm>
            <a:prstGeom prst="rect">
              <a:avLst/>
            </a:prstGeom>
            <a:solidFill>
              <a:schemeClr val="bg1"/>
            </a:solidFill>
          </p:spPr>
          <p:txBody>
            <a:bodyPr wrap="square" rtlCol="0">
              <a:spAutoFit/>
            </a:bodyPr>
            <a:lstStyle/>
            <a:p>
              <a:r>
                <a:rPr lang="en-GB" dirty="0">
                  <a:latin typeface="Arial" panose="020B0604020202020204" pitchFamily="34" charset="0"/>
                  <a:cs typeface="Arial" panose="020B0604020202020204" pitchFamily="34" charset="0"/>
                </a:rPr>
                <a:t>Inbred lines</a:t>
              </a:r>
            </a:p>
          </p:txBody>
        </p:sp>
        <p:sp>
          <p:nvSpPr>
            <p:cNvPr id="7" name="TextBox 6"/>
            <p:cNvSpPr txBox="1"/>
            <p:nvPr/>
          </p:nvSpPr>
          <p:spPr>
            <a:xfrm>
              <a:off x="3179135" y="629356"/>
              <a:ext cx="4274198" cy="369332"/>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lgn="ctr"/>
              <a:r>
                <a:rPr lang="en-GB" dirty="0">
                  <a:latin typeface="Arial" panose="020B0604020202020204" pitchFamily="34" charset="0"/>
                  <a:cs typeface="Arial" panose="020B0604020202020204" pitchFamily="34" charset="0"/>
                </a:rPr>
                <a:t>Two SNP markers </a:t>
              </a:r>
            </a:p>
          </p:txBody>
        </p:sp>
        <p:sp>
          <p:nvSpPr>
            <p:cNvPr id="9" name="Rectangle 8"/>
            <p:cNvSpPr/>
            <p:nvPr/>
          </p:nvSpPr>
          <p:spPr>
            <a:xfrm>
              <a:off x="0" y="914400"/>
              <a:ext cx="484909" cy="58743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p:cNvSpPr txBox="1"/>
            <p:nvPr/>
          </p:nvSpPr>
          <p:spPr>
            <a:xfrm>
              <a:off x="3831166" y="1405232"/>
              <a:ext cx="982134" cy="369332"/>
            </a:xfrm>
            <a:prstGeom prst="rect">
              <a:avLst/>
            </a:prstGeom>
            <a:noFill/>
          </p:spPr>
          <p:txBody>
            <a:bodyPr wrap="square" rtlCol="0">
              <a:spAutoFit/>
            </a:bodyPr>
            <a:lstStyle/>
            <a:p>
              <a:r>
                <a:rPr lang="de-DE" dirty="0">
                  <a:latin typeface="Arial" panose="020B0604020202020204" pitchFamily="34" charset="0"/>
                  <a:cs typeface="Arial" panose="020B0604020202020204" pitchFamily="34" charset="0"/>
                </a:rPr>
                <a:t>1. </a:t>
              </a:r>
              <a:r>
                <a:rPr lang="de-DE" dirty="0" err="1">
                  <a:latin typeface="Arial" panose="020B0604020202020204" pitchFamily="34" charset="0"/>
                  <a:cs typeface="Arial" panose="020B0604020202020204" pitchFamily="34" charset="0"/>
                </a:rPr>
                <a:t>locus</a:t>
              </a:r>
              <a:endParaRPr lang="en-GB" dirty="0">
                <a:latin typeface="Arial" panose="020B0604020202020204" pitchFamily="34" charset="0"/>
                <a:cs typeface="Arial" panose="020B0604020202020204" pitchFamily="34" charset="0"/>
              </a:endParaRPr>
            </a:p>
          </p:txBody>
        </p:sp>
        <p:sp>
          <p:nvSpPr>
            <p:cNvPr id="10" name="TextBox 9"/>
            <p:cNvSpPr txBox="1"/>
            <p:nvPr/>
          </p:nvSpPr>
          <p:spPr>
            <a:xfrm>
              <a:off x="5774266" y="1405232"/>
              <a:ext cx="982134" cy="369332"/>
            </a:xfrm>
            <a:prstGeom prst="rect">
              <a:avLst/>
            </a:prstGeom>
            <a:noFill/>
          </p:spPr>
          <p:txBody>
            <a:bodyPr wrap="square" rtlCol="0">
              <a:spAutoFit/>
            </a:bodyPr>
            <a:lstStyle/>
            <a:p>
              <a:r>
                <a:rPr lang="de-DE" dirty="0">
                  <a:latin typeface="Arial" panose="020B0604020202020204" pitchFamily="34" charset="0"/>
                  <a:cs typeface="Arial" panose="020B0604020202020204" pitchFamily="34" charset="0"/>
                </a:rPr>
                <a:t>2. </a:t>
              </a:r>
              <a:r>
                <a:rPr lang="de-DE" dirty="0" err="1">
                  <a:latin typeface="Arial" panose="020B0604020202020204" pitchFamily="34" charset="0"/>
                  <a:cs typeface="Arial" panose="020B0604020202020204" pitchFamily="34" charset="0"/>
                </a:rPr>
                <a:t>locus</a:t>
              </a:r>
              <a:endParaRPr lang="en-GB" dirty="0">
                <a:latin typeface="Arial" panose="020B0604020202020204" pitchFamily="34" charset="0"/>
                <a:cs typeface="Arial" panose="020B0604020202020204" pitchFamily="34" charset="0"/>
              </a:endParaRPr>
            </a:p>
          </p:txBody>
        </p:sp>
      </p:grpSp>
      <p:sp>
        <p:nvSpPr>
          <p:cNvPr id="13" name="Textfeld 5"/>
          <p:cNvSpPr txBox="1"/>
          <p:nvPr/>
        </p:nvSpPr>
        <p:spPr>
          <a:xfrm>
            <a:off x="11334802" y="18521"/>
            <a:ext cx="782172" cy="46166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lgn="ctr"/>
            <a:fld id="{5B255CE3-06F4-4E80-85AD-A0878CDD5C50}" type="slidenum">
              <a:rPr lang="en-US" sz="2400">
                <a:latin typeface="Arial" panose="020B0604020202020204" pitchFamily="34" charset="0"/>
                <a:cs typeface="Arial" panose="020B0604020202020204" pitchFamily="34" charset="0"/>
              </a:rPr>
              <a:pPr algn="ctr"/>
              <a:t>8</a:t>
            </a:fld>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36195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8986" y="989734"/>
            <a:ext cx="7381333" cy="5760000"/>
          </a:xfrm>
          <a:prstGeom prst="rect">
            <a:avLst/>
          </a:prstGeom>
          <a:ln>
            <a:solidFill>
              <a:schemeClr val="bg1">
                <a:lumMod val="95000"/>
              </a:schemeClr>
            </a:solidFill>
          </a:ln>
          <a:effectLst>
            <a:outerShdw blurRad="50800" dist="38100" dir="2700000" algn="tl" rotWithShape="0">
              <a:prstClr val="black">
                <a:alpha val="40000"/>
              </a:prstClr>
            </a:outerShdw>
          </a:effectLst>
        </p:spPr>
      </p:pic>
      <p:sp>
        <p:nvSpPr>
          <p:cNvPr id="4" name="Textfeld 4"/>
          <p:cNvSpPr txBox="1">
            <a:spLocks noChangeArrowheads="1"/>
          </p:cNvSpPr>
          <p:nvPr/>
        </p:nvSpPr>
        <p:spPr bwMode="auto">
          <a:xfrm>
            <a:off x="72000" y="18522"/>
            <a:ext cx="12044974" cy="461665"/>
          </a:xfrm>
          <a:prstGeom prst="rect">
            <a:avLst/>
          </a:prstGeom>
          <a:solidFill>
            <a:schemeClr val="bg1"/>
          </a:solidFill>
          <a:ln>
            <a:noFill/>
          </a:ln>
          <a:effectLst>
            <a:outerShdw blurRad="50800" dist="38100" dir="2700000" algn="tl" rotWithShape="0">
              <a:prstClr val="black">
                <a:alpha val="40000"/>
              </a:prstClr>
            </a:outerShdw>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GB" sz="2400" dirty="0">
                <a:latin typeface="Arial" panose="020B0604020202020204" pitchFamily="34" charset="0"/>
                <a:cs typeface="Arial" panose="020B0604020202020204" pitchFamily="34" charset="0"/>
              </a:rPr>
              <a:t>Some real data to illustrate LD (Ali et al., 2016)</a:t>
            </a:r>
          </a:p>
        </p:txBody>
      </p:sp>
      <p:sp>
        <p:nvSpPr>
          <p:cNvPr id="5" name="TextBox 4"/>
          <p:cNvSpPr txBox="1"/>
          <p:nvPr/>
        </p:nvSpPr>
        <p:spPr>
          <a:xfrm>
            <a:off x="7519305" y="851234"/>
            <a:ext cx="4597669" cy="5909310"/>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en-GB" dirty="0">
                <a:latin typeface="Arial" panose="020B0604020202020204" pitchFamily="34" charset="0"/>
                <a:cs typeface="Arial" panose="020B0604020202020204" pitchFamily="34" charset="0"/>
              </a:rPr>
              <a:t>I manipulated the data here and gave alternative SNP alleles to the 2. marker locus; just to make clear: </a:t>
            </a:r>
            <a:r>
              <a:rPr lang="en-GB" dirty="0">
                <a:solidFill>
                  <a:srgbClr val="00F2A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C:C</a:t>
            </a:r>
            <a:r>
              <a:rPr lang="en-GB" dirty="0">
                <a:latin typeface="Arial" panose="020B0604020202020204" pitchFamily="34" charset="0"/>
                <a:cs typeface="Arial" panose="020B0604020202020204" pitchFamily="34" charset="0"/>
              </a:rPr>
              <a:t> and </a:t>
            </a:r>
            <a:r>
              <a:rPr lang="en-GB" dirty="0">
                <a:solidFill>
                  <a:srgbClr val="D7D2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T:T</a:t>
            </a:r>
            <a:r>
              <a:rPr lang="en-GB" dirty="0">
                <a:latin typeface="Arial" panose="020B0604020202020204" pitchFamily="34" charset="0"/>
                <a:cs typeface="Arial" panose="020B0604020202020204" pitchFamily="34" charset="0"/>
              </a:rPr>
              <a:t> are here what is ‚usually‘ AA and aa (or A</a:t>
            </a:r>
            <a:r>
              <a:rPr lang="en-GB" baseline="-25000" dirty="0">
                <a:latin typeface="Arial" panose="020B0604020202020204" pitchFamily="34" charset="0"/>
                <a:cs typeface="Arial" panose="020B0604020202020204" pitchFamily="34" charset="0"/>
              </a:rPr>
              <a:t>1</a:t>
            </a:r>
            <a:r>
              <a:rPr lang="en-GB" dirty="0">
                <a:latin typeface="Arial" panose="020B0604020202020204" pitchFamily="34" charset="0"/>
                <a:cs typeface="Arial" panose="020B0604020202020204" pitchFamily="34" charset="0"/>
              </a:rPr>
              <a:t>A</a:t>
            </a:r>
            <a:r>
              <a:rPr lang="en-GB" baseline="-25000" dirty="0">
                <a:latin typeface="Arial" panose="020B0604020202020204" pitchFamily="34" charset="0"/>
                <a:cs typeface="Arial" panose="020B0604020202020204" pitchFamily="34" charset="0"/>
              </a:rPr>
              <a:t>1</a:t>
            </a:r>
            <a:r>
              <a:rPr lang="en-GB" dirty="0">
                <a:latin typeface="Arial" panose="020B0604020202020204" pitchFamily="34" charset="0"/>
                <a:cs typeface="Arial" panose="020B0604020202020204" pitchFamily="34" charset="0"/>
              </a:rPr>
              <a:t> and A</a:t>
            </a:r>
            <a:r>
              <a:rPr lang="en-GB" baseline="-25000" dirty="0">
                <a:latin typeface="Arial" panose="020B0604020202020204" pitchFamily="34" charset="0"/>
                <a:cs typeface="Arial" panose="020B0604020202020204" pitchFamily="34" charset="0"/>
              </a:rPr>
              <a:t>2</a:t>
            </a:r>
            <a:r>
              <a:rPr lang="en-GB" dirty="0">
                <a:latin typeface="Arial" panose="020B0604020202020204" pitchFamily="34" charset="0"/>
                <a:cs typeface="Arial" panose="020B0604020202020204" pitchFamily="34" charset="0"/>
              </a:rPr>
              <a:t>A</a:t>
            </a:r>
            <a:r>
              <a:rPr lang="en-GB" baseline="-25000" dirty="0">
                <a:latin typeface="Arial" panose="020B0604020202020204" pitchFamily="34" charset="0"/>
                <a:cs typeface="Arial" panose="020B0604020202020204" pitchFamily="34" charset="0"/>
              </a:rPr>
              <a:t>2</a:t>
            </a:r>
            <a:r>
              <a:rPr lang="en-GB" dirty="0">
                <a:latin typeface="Arial" panose="020B0604020202020204" pitchFamily="34" charset="0"/>
                <a:cs typeface="Arial" panose="020B0604020202020204" pitchFamily="34" charset="0"/>
              </a:rPr>
              <a:t>). And at the 2. locus, in reality it so happened that we had a polymorphism for the same two nucleotides (C versus T). But it could as well have been such as C </a:t>
            </a:r>
            <a:r>
              <a:rPr lang="en-GB" i="1" dirty="0">
                <a:latin typeface="Arial" panose="020B0604020202020204" pitchFamily="34" charset="0"/>
                <a:cs typeface="Arial" panose="020B0604020202020204" pitchFamily="34" charset="0"/>
              </a:rPr>
              <a:t>versus</a:t>
            </a:r>
            <a:r>
              <a:rPr lang="en-GB" dirty="0">
                <a:latin typeface="Arial" panose="020B0604020202020204" pitchFamily="34" charset="0"/>
                <a:cs typeface="Arial" panose="020B0604020202020204" pitchFamily="34" charset="0"/>
              </a:rPr>
              <a:t> G or, as I fake-chose, </a:t>
            </a:r>
            <a:r>
              <a:rPr lang="en-GB"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a:t>
            </a:r>
            <a:r>
              <a:rPr lang="en-GB" dirty="0">
                <a:latin typeface="Arial" panose="020B0604020202020204" pitchFamily="34" charset="0"/>
                <a:cs typeface="Arial" panose="020B0604020202020204" pitchFamily="34" charset="0"/>
              </a:rPr>
              <a:t> versus </a:t>
            </a:r>
            <a:r>
              <a:rPr lang="en-GB" dirty="0">
                <a:solidFill>
                  <a:srgbClr val="00FA7D"/>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a:t>
            </a:r>
            <a:r>
              <a:rPr lang="en-GB" dirty="0">
                <a:latin typeface="Arial" panose="020B0604020202020204" pitchFamily="34" charset="0"/>
                <a:cs typeface="Arial" panose="020B0604020202020204" pitchFamily="34" charset="0"/>
              </a:rPr>
              <a:t>. </a:t>
            </a:r>
          </a:p>
          <a:p>
            <a:r>
              <a:rPr lang="en-GB" dirty="0">
                <a:latin typeface="Arial" panose="020B0604020202020204" pitchFamily="34" charset="0"/>
                <a:cs typeface="Arial" panose="020B0604020202020204" pitchFamily="34" charset="0"/>
              </a:rPr>
              <a:t>So, </a:t>
            </a:r>
            <a:r>
              <a:rPr lang="en-GB"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A:A</a:t>
            </a:r>
            <a:r>
              <a:rPr lang="en-GB" dirty="0">
                <a:latin typeface="Arial" panose="020B0604020202020204" pitchFamily="34" charset="0"/>
                <a:cs typeface="Arial" panose="020B0604020202020204" pitchFamily="34" charset="0"/>
              </a:rPr>
              <a:t>  and </a:t>
            </a:r>
            <a:r>
              <a:rPr lang="en-GB" dirty="0">
                <a:solidFill>
                  <a:srgbClr val="00FA7D"/>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G:G</a:t>
            </a:r>
            <a:r>
              <a:rPr lang="en-GB" dirty="0">
                <a:solidFill>
                  <a:srgbClr val="00FA7D"/>
                </a:solidFill>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stand for what ‚usually‘ would have been BB and bb (or B</a:t>
            </a:r>
            <a:r>
              <a:rPr lang="en-GB" baseline="-25000" dirty="0">
                <a:latin typeface="Arial" panose="020B0604020202020204" pitchFamily="34" charset="0"/>
                <a:cs typeface="Arial" panose="020B0604020202020204" pitchFamily="34" charset="0"/>
              </a:rPr>
              <a:t>1</a:t>
            </a:r>
            <a:r>
              <a:rPr lang="en-GB" dirty="0">
                <a:latin typeface="Arial" panose="020B0604020202020204" pitchFamily="34" charset="0"/>
                <a:cs typeface="Arial" panose="020B0604020202020204" pitchFamily="34" charset="0"/>
              </a:rPr>
              <a:t>B</a:t>
            </a:r>
            <a:r>
              <a:rPr lang="en-GB" baseline="-25000" dirty="0">
                <a:latin typeface="Arial" panose="020B0604020202020204" pitchFamily="34" charset="0"/>
                <a:cs typeface="Arial" panose="020B0604020202020204" pitchFamily="34" charset="0"/>
              </a:rPr>
              <a:t>1</a:t>
            </a:r>
            <a:r>
              <a:rPr lang="en-GB" dirty="0">
                <a:latin typeface="Arial" panose="020B0604020202020204" pitchFamily="34" charset="0"/>
                <a:cs typeface="Arial" panose="020B0604020202020204" pitchFamily="34" charset="0"/>
              </a:rPr>
              <a:t> and B</a:t>
            </a:r>
            <a:r>
              <a:rPr lang="en-GB" baseline="-25000" dirty="0">
                <a:latin typeface="Arial" panose="020B0604020202020204" pitchFamily="34" charset="0"/>
                <a:cs typeface="Arial" panose="020B0604020202020204" pitchFamily="34" charset="0"/>
              </a:rPr>
              <a:t>2</a:t>
            </a:r>
            <a:r>
              <a:rPr lang="en-GB" dirty="0">
                <a:latin typeface="Arial" panose="020B0604020202020204" pitchFamily="34" charset="0"/>
                <a:cs typeface="Arial" panose="020B0604020202020204" pitchFamily="34" charset="0"/>
              </a:rPr>
              <a:t>B</a:t>
            </a:r>
            <a:r>
              <a:rPr lang="en-GB" baseline="-25000" dirty="0">
                <a:latin typeface="Arial" panose="020B0604020202020204" pitchFamily="34" charset="0"/>
                <a:cs typeface="Arial" panose="020B0604020202020204" pitchFamily="34" charset="0"/>
              </a:rPr>
              <a:t>2</a:t>
            </a:r>
            <a:r>
              <a:rPr lang="en-GB" dirty="0">
                <a:latin typeface="Arial" panose="020B0604020202020204" pitchFamily="34" charset="0"/>
                <a:cs typeface="Arial" panose="020B0604020202020204" pitchFamily="34" charset="0"/>
              </a:rPr>
              <a:t>). </a:t>
            </a:r>
          </a:p>
          <a:p>
            <a:endParaRPr lang="en-GB" dirty="0">
              <a:latin typeface="Arial" panose="020B0604020202020204" pitchFamily="34" charset="0"/>
              <a:cs typeface="Arial" panose="020B0604020202020204" pitchFamily="34" charset="0"/>
            </a:endParaRPr>
          </a:p>
          <a:p>
            <a:r>
              <a:rPr lang="en-GB" dirty="0">
                <a:solidFill>
                  <a:schemeClr val="tx1">
                    <a:lumMod val="50000"/>
                    <a:lumOff val="50000"/>
                  </a:schemeClr>
                </a:solidFill>
                <a:latin typeface="Arial" panose="020B0604020202020204" pitchFamily="34" charset="0"/>
                <a:cs typeface="Arial" panose="020B0604020202020204" pitchFamily="34" charset="0"/>
              </a:rPr>
              <a:t>LG means Linkage Group 6. In 2016, the assignments of markers to the physical chromosomes was unknown hence ‚linkage groups‘ were listed instead. The two loci were linkage-mapped with 11.15cM dis-</a:t>
            </a:r>
            <a:r>
              <a:rPr lang="en-GB" dirty="0" err="1">
                <a:solidFill>
                  <a:schemeClr val="tx1">
                    <a:lumMod val="50000"/>
                    <a:lumOff val="50000"/>
                  </a:schemeClr>
                </a:solidFill>
                <a:latin typeface="Arial" panose="020B0604020202020204" pitchFamily="34" charset="0"/>
                <a:cs typeface="Arial" panose="020B0604020202020204" pitchFamily="34" charset="0"/>
              </a:rPr>
              <a:t>tance</a:t>
            </a:r>
            <a:r>
              <a:rPr lang="en-GB" dirty="0">
                <a:solidFill>
                  <a:schemeClr val="tx1">
                    <a:lumMod val="50000"/>
                    <a:lumOff val="50000"/>
                  </a:schemeClr>
                </a:solidFill>
                <a:latin typeface="Arial" panose="020B0604020202020204" pitchFamily="34" charset="0"/>
                <a:cs typeface="Arial" panose="020B0604020202020204" pitchFamily="34" charset="0"/>
              </a:rPr>
              <a:t>, this is very roughly a 10% probability of recombination per meiosis. </a:t>
            </a:r>
          </a:p>
          <a:p>
            <a:r>
              <a:rPr lang="en-GB" dirty="0">
                <a:solidFill>
                  <a:schemeClr val="tx1">
                    <a:lumMod val="50000"/>
                    <a:lumOff val="50000"/>
                  </a:schemeClr>
                </a:solidFill>
                <a:latin typeface="Arial" panose="020B0604020202020204" pitchFamily="34" charset="0"/>
                <a:cs typeface="Arial" panose="020B0604020202020204" pitchFamily="34" charset="0"/>
              </a:rPr>
              <a:t>DOI: 10.1093/genetics/125.4.669.</a:t>
            </a:r>
          </a:p>
        </p:txBody>
      </p:sp>
      <p:sp>
        <p:nvSpPr>
          <p:cNvPr id="6" name="TextBox 5"/>
          <p:cNvSpPr txBox="1"/>
          <p:nvPr/>
        </p:nvSpPr>
        <p:spPr>
          <a:xfrm>
            <a:off x="1126836" y="1220566"/>
            <a:ext cx="1685636" cy="369332"/>
          </a:xfrm>
          <a:prstGeom prst="rect">
            <a:avLst/>
          </a:prstGeom>
          <a:solidFill>
            <a:schemeClr val="bg1"/>
          </a:solidFill>
        </p:spPr>
        <p:txBody>
          <a:bodyPr wrap="square" rtlCol="0">
            <a:spAutoFit/>
          </a:bodyPr>
          <a:lstStyle/>
          <a:p>
            <a:r>
              <a:rPr lang="en-GB" dirty="0">
                <a:latin typeface="Arial" panose="020B0604020202020204" pitchFamily="34" charset="0"/>
                <a:cs typeface="Arial" panose="020B0604020202020204" pitchFamily="34" charset="0"/>
              </a:rPr>
              <a:t>Inbred lines</a:t>
            </a:r>
          </a:p>
        </p:txBody>
      </p:sp>
      <p:sp>
        <p:nvSpPr>
          <p:cNvPr id="9" name="Rectangle 8"/>
          <p:cNvSpPr/>
          <p:nvPr/>
        </p:nvSpPr>
        <p:spPr>
          <a:xfrm>
            <a:off x="0" y="914400"/>
            <a:ext cx="484909" cy="58743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p:cNvSpPr txBox="1"/>
          <p:nvPr/>
        </p:nvSpPr>
        <p:spPr>
          <a:xfrm>
            <a:off x="3831166" y="1405232"/>
            <a:ext cx="982134"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1. locus</a:t>
            </a:r>
          </a:p>
        </p:txBody>
      </p:sp>
      <p:sp>
        <p:nvSpPr>
          <p:cNvPr id="10" name="TextBox 9"/>
          <p:cNvSpPr txBox="1"/>
          <p:nvPr/>
        </p:nvSpPr>
        <p:spPr>
          <a:xfrm>
            <a:off x="5774266" y="1405232"/>
            <a:ext cx="982134"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2. locus</a:t>
            </a:r>
          </a:p>
        </p:txBody>
      </p:sp>
      <p:sp>
        <p:nvSpPr>
          <p:cNvPr id="11" name="TextBox 10"/>
          <p:cNvSpPr txBox="1"/>
          <p:nvPr/>
        </p:nvSpPr>
        <p:spPr>
          <a:xfrm>
            <a:off x="6066368" y="1683001"/>
            <a:ext cx="719667" cy="3731791"/>
          </a:xfrm>
          <a:prstGeom prst="rect">
            <a:avLst/>
          </a:prstGeom>
          <a:solidFill>
            <a:schemeClr val="bg1"/>
          </a:solidFill>
          <a:ln>
            <a:noFill/>
          </a:ln>
        </p:spPr>
        <p:txBody>
          <a:bodyPr wrap="square" rtlCol="0">
            <a:spAutoFit/>
          </a:bodyPr>
          <a:lstStyle/>
          <a:p>
            <a:r>
              <a:rPr lang="en-GB" sz="2110" dirty="0">
                <a:solidFill>
                  <a:srgbClr val="FFC000"/>
                </a:solidFill>
                <a:latin typeface="Arial" panose="020B0604020202020204" pitchFamily="34" charset="0"/>
                <a:cs typeface="Arial" panose="020B0604020202020204" pitchFamily="34" charset="0"/>
              </a:rPr>
              <a:t>A:A</a:t>
            </a:r>
          </a:p>
          <a:p>
            <a:r>
              <a:rPr lang="en-GB" sz="2110" dirty="0">
                <a:solidFill>
                  <a:srgbClr val="FFC000"/>
                </a:solidFill>
                <a:latin typeface="Arial" panose="020B0604020202020204" pitchFamily="34" charset="0"/>
                <a:cs typeface="Arial" panose="020B0604020202020204" pitchFamily="34" charset="0"/>
              </a:rPr>
              <a:t>A:A</a:t>
            </a:r>
          </a:p>
          <a:p>
            <a:r>
              <a:rPr lang="en-GB" sz="2110" dirty="0">
                <a:solidFill>
                  <a:srgbClr val="FFC000"/>
                </a:solidFill>
                <a:latin typeface="Arial" panose="020B0604020202020204" pitchFamily="34" charset="0"/>
                <a:cs typeface="Arial" panose="020B0604020202020204" pitchFamily="34" charset="0"/>
              </a:rPr>
              <a:t>A:A</a:t>
            </a:r>
          </a:p>
          <a:p>
            <a:r>
              <a:rPr lang="en-GB" sz="2110" dirty="0">
                <a:solidFill>
                  <a:srgbClr val="FFC000"/>
                </a:solidFill>
                <a:latin typeface="Arial" panose="020B0604020202020204" pitchFamily="34" charset="0"/>
                <a:cs typeface="Arial" panose="020B0604020202020204" pitchFamily="34" charset="0"/>
              </a:rPr>
              <a:t>A:A</a:t>
            </a:r>
          </a:p>
          <a:p>
            <a:r>
              <a:rPr lang="en-GB" sz="2110" dirty="0">
                <a:solidFill>
                  <a:srgbClr val="FFC000"/>
                </a:solidFill>
                <a:latin typeface="Arial" panose="020B0604020202020204" pitchFamily="34" charset="0"/>
                <a:cs typeface="Arial" panose="020B0604020202020204" pitchFamily="34" charset="0"/>
              </a:rPr>
              <a:t>A:A</a:t>
            </a:r>
          </a:p>
          <a:p>
            <a:r>
              <a:rPr lang="en-GB" sz="2110" dirty="0">
                <a:solidFill>
                  <a:srgbClr val="00FA7D"/>
                </a:solidFill>
                <a:latin typeface="Arial" panose="020B0604020202020204" pitchFamily="34" charset="0"/>
                <a:cs typeface="Arial" panose="020B0604020202020204" pitchFamily="34" charset="0"/>
              </a:rPr>
              <a:t>G:G</a:t>
            </a:r>
          </a:p>
          <a:p>
            <a:r>
              <a:rPr lang="en-GB" sz="2110" dirty="0">
                <a:solidFill>
                  <a:srgbClr val="00FA7D"/>
                </a:solidFill>
                <a:latin typeface="Arial" panose="020B0604020202020204" pitchFamily="34" charset="0"/>
                <a:cs typeface="Arial" panose="020B0604020202020204" pitchFamily="34" charset="0"/>
              </a:rPr>
              <a:t>G:G </a:t>
            </a:r>
            <a:br>
              <a:rPr lang="en-GB" sz="2110" dirty="0">
                <a:solidFill>
                  <a:srgbClr val="00FA7D"/>
                </a:solidFill>
                <a:latin typeface="Arial" panose="020B0604020202020204" pitchFamily="34" charset="0"/>
                <a:cs typeface="Arial" panose="020B0604020202020204" pitchFamily="34" charset="0"/>
              </a:rPr>
            </a:br>
            <a:r>
              <a:rPr lang="en-GB" sz="2110" dirty="0">
                <a:solidFill>
                  <a:srgbClr val="00FA7D"/>
                </a:solidFill>
                <a:latin typeface="Arial" panose="020B0604020202020204" pitchFamily="34" charset="0"/>
                <a:cs typeface="Arial" panose="020B0604020202020204" pitchFamily="34" charset="0"/>
              </a:rPr>
              <a:t>G:G </a:t>
            </a:r>
            <a:br>
              <a:rPr lang="en-GB" sz="2110" dirty="0">
                <a:solidFill>
                  <a:srgbClr val="00FA7D"/>
                </a:solidFill>
                <a:latin typeface="Arial" panose="020B0604020202020204" pitchFamily="34" charset="0"/>
                <a:cs typeface="Arial" panose="020B0604020202020204" pitchFamily="34" charset="0"/>
              </a:rPr>
            </a:br>
            <a:r>
              <a:rPr lang="en-GB" sz="2110" dirty="0">
                <a:solidFill>
                  <a:srgbClr val="00FA7D"/>
                </a:solidFill>
                <a:latin typeface="Arial" panose="020B0604020202020204" pitchFamily="34" charset="0"/>
                <a:cs typeface="Arial" panose="020B0604020202020204" pitchFamily="34" charset="0"/>
              </a:rPr>
              <a:t>G:G </a:t>
            </a:r>
            <a:br>
              <a:rPr lang="en-GB" sz="2110" dirty="0">
                <a:solidFill>
                  <a:srgbClr val="00FA7D"/>
                </a:solidFill>
                <a:latin typeface="Arial" panose="020B0604020202020204" pitchFamily="34" charset="0"/>
                <a:cs typeface="Arial" panose="020B0604020202020204" pitchFamily="34" charset="0"/>
              </a:rPr>
            </a:br>
            <a:r>
              <a:rPr lang="en-GB" sz="2110" dirty="0">
                <a:solidFill>
                  <a:srgbClr val="00FA7D"/>
                </a:solidFill>
                <a:latin typeface="Arial" panose="020B0604020202020204" pitchFamily="34" charset="0"/>
                <a:cs typeface="Arial" panose="020B0604020202020204" pitchFamily="34" charset="0"/>
              </a:rPr>
              <a:t>G:G </a:t>
            </a:r>
            <a:br>
              <a:rPr lang="en-GB" sz="2110" dirty="0">
                <a:solidFill>
                  <a:srgbClr val="00FA7D"/>
                </a:solidFill>
                <a:latin typeface="Arial" panose="020B0604020202020204" pitchFamily="34" charset="0"/>
                <a:cs typeface="Arial" panose="020B0604020202020204" pitchFamily="34" charset="0"/>
              </a:rPr>
            </a:br>
            <a:r>
              <a:rPr lang="en-GB" sz="2110" dirty="0">
                <a:solidFill>
                  <a:srgbClr val="00FA7D"/>
                </a:solidFill>
                <a:latin typeface="Arial" panose="020B0604020202020204" pitchFamily="34" charset="0"/>
                <a:cs typeface="Arial" panose="020B0604020202020204" pitchFamily="34" charset="0"/>
              </a:rPr>
              <a:t>G:G</a:t>
            </a:r>
          </a:p>
        </p:txBody>
      </p:sp>
      <p:sp>
        <p:nvSpPr>
          <p:cNvPr id="12" name="TextBox 11"/>
          <p:cNvSpPr txBox="1"/>
          <p:nvPr/>
        </p:nvSpPr>
        <p:spPr>
          <a:xfrm>
            <a:off x="6290732" y="5516036"/>
            <a:ext cx="719667" cy="417037"/>
          </a:xfrm>
          <a:prstGeom prst="rect">
            <a:avLst/>
          </a:prstGeom>
          <a:solidFill>
            <a:schemeClr val="bg1"/>
          </a:solidFill>
        </p:spPr>
        <p:txBody>
          <a:bodyPr wrap="square" rtlCol="0">
            <a:spAutoFit/>
          </a:bodyPr>
          <a:lstStyle/>
          <a:p>
            <a:r>
              <a:rPr lang="en-GB" sz="2110" dirty="0">
                <a:solidFill>
                  <a:srgbClr val="FFC000"/>
                </a:solidFill>
                <a:latin typeface="Arial" panose="020B0604020202020204" pitchFamily="34" charset="0"/>
                <a:cs typeface="Arial" panose="020B0604020202020204" pitchFamily="34" charset="0"/>
              </a:rPr>
              <a:t>A:A</a:t>
            </a:r>
          </a:p>
        </p:txBody>
      </p:sp>
      <p:sp>
        <p:nvSpPr>
          <p:cNvPr id="13" name="Textfeld 5"/>
          <p:cNvSpPr txBox="1"/>
          <p:nvPr/>
        </p:nvSpPr>
        <p:spPr>
          <a:xfrm>
            <a:off x="11409830" y="6365558"/>
            <a:ext cx="782172" cy="46166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lgn="ctr"/>
            <a:fld id="{5B255CE3-06F4-4E80-85AD-A0878CDD5C50}" type="slidenum">
              <a:rPr lang="en-US" sz="2400">
                <a:latin typeface="Arial" panose="020B0604020202020204" pitchFamily="34" charset="0"/>
                <a:cs typeface="Arial" panose="020B0604020202020204" pitchFamily="34" charset="0"/>
              </a:rPr>
              <a:pPr algn="ctr"/>
              <a:t>9</a:t>
            </a:fld>
            <a:endParaRPr lang="en-US" sz="2400" dirty="0">
              <a:latin typeface="Arial" panose="020B0604020202020204" pitchFamily="34" charset="0"/>
              <a:cs typeface="Arial" panose="020B0604020202020204" pitchFamily="34" charset="0"/>
            </a:endParaRPr>
          </a:p>
        </p:txBody>
      </p:sp>
      <p:sp>
        <p:nvSpPr>
          <p:cNvPr id="14" name="TextBox 13"/>
          <p:cNvSpPr txBox="1"/>
          <p:nvPr/>
        </p:nvSpPr>
        <p:spPr>
          <a:xfrm>
            <a:off x="3179135" y="629356"/>
            <a:ext cx="4274198" cy="369332"/>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lgn="ctr"/>
            <a:r>
              <a:rPr lang="en-GB" dirty="0">
                <a:latin typeface="Arial" panose="020B0604020202020204" pitchFamily="34" charset="0"/>
                <a:cs typeface="Arial" panose="020B0604020202020204" pitchFamily="34" charset="0"/>
              </a:rPr>
              <a:t>Two SNP markers </a:t>
            </a:r>
          </a:p>
        </p:txBody>
      </p:sp>
      <p:sp>
        <p:nvSpPr>
          <p:cNvPr id="15" name="TextBox 14"/>
          <p:cNvSpPr txBox="1"/>
          <p:nvPr/>
        </p:nvSpPr>
        <p:spPr>
          <a:xfrm>
            <a:off x="447697" y="1188670"/>
            <a:ext cx="2689550" cy="461665"/>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r>
              <a:rPr lang="de-DE" sz="2400" dirty="0">
                <a:solidFill>
                  <a:srgbClr val="0000FF"/>
                </a:solidFill>
                <a:latin typeface="Arial" panose="020B0604020202020204" pitchFamily="34" charset="0"/>
                <a:cs typeface="Arial" panose="020B0604020202020204" pitchFamily="34" charset="0"/>
              </a:rPr>
              <a:t>11 </a:t>
            </a:r>
            <a:r>
              <a:rPr lang="de-DE" sz="2400" dirty="0" err="1">
                <a:solidFill>
                  <a:srgbClr val="0000FF"/>
                </a:solidFill>
                <a:latin typeface="Arial" panose="020B0604020202020204" pitchFamily="34" charset="0"/>
                <a:cs typeface="Arial" panose="020B0604020202020204" pitchFamily="34" charset="0"/>
              </a:rPr>
              <a:t>inbred</a:t>
            </a:r>
            <a:r>
              <a:rPr lang="de-DE" sz="2400" dirty="0">
                <a:solidFill>
                  <a:srgbClr val="0000FF"/>
                </a:solidFill>
                <a:latin typeface="Arial" panose="020B0604020202020204" pitchFamily="34" charset="0"/>
                <a:cs typeface="Arial" panose="020B0604020202020204" pitchFamily="34" charset="0"/>
              </a:rPr>
              <a:t> </a:t>
            </a:r>
            <a:r>
              <a:rPr lang="de-DE" sz="2400" dirty="0" err="1">
                <a:solidFill>
                  <a:srgbClr val="0000FF"/>
                </a:solidFill>
                <a:latin typeface="Arial" panose="020B0604020202020204" pitchFamily="34" charset="0"/>
                <a:cs typeface="Arial" panose="020B0604020202020204" pitchFamily="34" charset="0"/>
              </a:rPr>
              <a:t>lines</a:t>
            </a:r>
            <a:r>
              <a:rPr lang="de-DE" sz="2400" dirty="0">
                <a:solidFill>
                  <a:srgbClr val="0000FF"/>
                </a:solidFill>
                <a:latin typeface="Arial" panose="020B0604020202020204" pitchFamily="34" charset="0"/>
                <a:cs typeface="Arial" panose="020B0604020202020204" pitchFamily="34" charset="0"/>
              </a:rPr>
              <a:t> </a:t>
            </a:r>
            <a:endParaRPr lang="en-GB" sz="2400"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88240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4832</Words>
  <Application>Microsoft Office PowerPoint</Application>
  <PresentationFormat>Widescreen</PresentationFormat>
  <Paragraphs>305</Paragraphs>
  <Slides>23</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Links</vt:lpstr>
      </vt:variant>
      <vt:variant>
        <vt:i4>8</vt:i4>
      </vt:variant>
      <vt:variant>
        <vt:lpstr>Slide Titles</vt:lpstr>
      </vt:variant>
      <vt:variant>
        <vt:i4>23</vt:i4>
      </vt:variant>
    </vt:vector>
  </HeadingPairs>
  <TitlesOfParts>
    <vt:vector size="36" baseType="lpstr">
      <vt:lpstr>Arial</vt:lpstr>
      <vt:lpstr>Calibri</vt:lpstr>
      <vt:lpstr>Calibri Light</vt:lpstr>
      <vt:lpstr>Cambria Math</vt:lpstr>
      <vt:lpstr>Office Theme</vt:lpstr>
      <vt:lpstr>file:///C:\Göttingen\W.Link\Daten%20(D)\pdf-Dateien\Für%20Lehre\ab%20Februar%202022\LD%20Tabelle%20mit%20Gametenphasen%20Codes.docx</vt:lpstr>
      <vt:lpstr>file:///C:\Göttingen\W.Link\Daten%20(D)\pdf-Dateien\Für%20Lehre\ab%20Februar%202022\LD-2%20Tabelle%20mit%20Gametenphasen%20Codes.docx</vt:lpstr>
      <vt:lpstr>file:///C:\Göttingen\W.Link\Daten%20(D)\pdf-Dateien\Für%20Lehre\ab%20Februar%202022\LD-3%20Tabelle%20mit%20Gametenphasen%20Codes.docx</vt:lpstr>
      <vt:lpstr>file:///C:\Göttingen\W.Link\Daten%20(D)\pdf-Dateien\Für%20Lehre\ab%20Februar%202022\QHäufigkeit%20von%206-locus-Genotypen%20in%20Abh%20von%20LD%20etc..docx</vt:lpstr>
      <vt:lpstr>file:///C:\Göttingen\W.Link\Daten%20(D)\pdf-Dateien\Für%20Lehre\ab%20Februar%202022\QHäufigkeit%20von%206-locus-Genotypen%20in%20Abh%20von%20LD%20etc..docx</vt:lpstr>
      <vt:lpstr>file:///C:\Göttingen\W.Link\Daten%20(D)\pdf-Dateien\Für%20Lehre\ab%20Februar%202022\Häufigkeit%20von%206-locus-Genotypen%20in%20Abh%20von%20LD%20etc..docx</vt:lpstr>
      <vt:lpstr>file:///C:\Göttingen\W.Link\Daten%20(D)\pdf-Dateien\Für%20Lehre\ab%20Februar%202022\Häufigkeit%20von%206-locus-Genotypen%20in%20Abh%20von%20LD%20etc..docx</vt:lpstr>
      <vt:lpstr>file:///C:\Göttingen\W.Link\Daten%20(D)\pdf-Dateien\Für%20Lehre\ab%20Februar%202022\Häufigkeit%20von%206-locus-Genotypen%20in%20Abh%20von%20LD%20etc..docx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QQQ</dc:creator>
  <cp:lastModifiedBy>Wolfgang</cp:lastModifiedBy>
  <cp:revision>243</cp:revision>
  <dcterms:created xsi:type="dcterms:W3CDTF">2022-09-23T09:49:43Z</dcterms:created>
  <dcterms:modified xsi:type="dcterms:W3CDTF">2026-06-29T09:36:57Z</dcterms:modified>
</cp:coreProperties>
</file>